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79" r:id="rId2"/>
    <p:sldId id="289" r:id="rId3"/>
    <p:sldId id="272" r:id="rId4"/>
    <p:sldId id="281" r:id="rId5"/>
    <p:sldId id="268" r:id="rId6"/>
    <p:sldId id="278" r:id="rId7"/>
    <p:sldId id="277" r:id="rId8"/>
    <p:sldId id="280" r:id="rId9"/>
    <p:sldId id="259" r:id="rId10"/>
    <p:sldId id="273" r:id="rId11"/>
    <p:sldId id="267" r:id="rId12"/>
    <p:sldId id="274" r:id="rId13"/>
    <p:sldId id="275" r:id="rId14"/>
    <p:sldId id="276" r:id="rId15"/>
    <p:sldId id="287" r:id="rId16"/>
    <p:sldId id="288" r:id="rId17"/>
    <p:sldId id="266" r:id="rId18"/>
    <p:sldId id="286" r:id="rId19"/>
    <p:sldId id="290" r:id="rId20"/>
    <p:sldId id="291" r:id="rId21"/>
    <p:sldId id="293" r:id="rId22"/>
    <p:sldId id="292" r:id="rId23"/>
    <p:sldId id="282" r:id="rId24"/>
    <p:sldId id="283" r:id="rId25"/>
    <p:sldId id="284" r:id="rId26"/>
    <p:sldId id="285" r:id="rId27"/>
    <p:sldId id="257" r:id="rId28"/>
    <p:sldId id="258" r:id="rId29"/>
    <p:sldId id="261" r:id="rId30"/>
    <p:sldId id="262" r:id="rId31"/>
    <p:sldId id="263" r:id="rId32"/>
    <p:sldId id="264" r:id="rId33"/>
    <p:sldId id="265" r:id="rId34"/>
    <p:sldId id="269" r:id="rId35"/>
    <p:sldId id="270" r:id="rId36"/>
  </p:sldIdLst>
  <p:sldSz cx="9144000" cy="6858000" type="screen4x3"/>
  <p:notesSz cx="6888163" cy="10020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3250" autoAdjust="0"/>
  </p:normalViewPr>
  <p:slideViewPr>
    <p:cSldViewPr showGuides="1">
      <p:cViewPr>
        <p:scale>
          <a:sx n="90" d="100"/>
          <a:sy n="90" d="100"/>
        </p:scale>
        <p:origin x="-816" y="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CB6CE3-A531-41B9-B9DC-E79716FB6CFC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5F240B4-F35D-4945-94AC-228E4D19EF68}">
      <dgm:prSet phldrT="[Text]"/>
      <dgm:spPr/>
      <dgm:t>
        <a:bodyPr/>
        <a:lstStyle/>
        <a:p>
          <a:r>
            <a:rPr lang="de-DE" dirty="0" smtClean="0"/>
            <a:t>Veränderungen  in  der Wirtschaft</a:t>
          </a:r>
          <a:endParaRPr lang="de-DE" dirty="0"/>
        </a:p>
      </dgm:t>
    </dgm:pt>
    <dgm:pt modelId="{0805226C-27CB-48BA-AD9E-2536C4579E2B}" type="parTrans" cxnId="{1CC1A3FA-0E52-4F5A-A218-729620D1C70D}">
      <dgm:prSet/>
      <dgm:spPr/>
      <dgm:t>
        <a:bodyPr/>
        <a:lstStyle/>
        <a:p>
          <a:endParaRPr lang="de-DE"/>
        </a:p>
      </dgm:t>
    </dgm:pt>
    <dgm:pt modelId="{64850C07-54F3-49DC-9DEB-DA437BA35EBA}" type="sibTrans" cxnId="{1CC1A3FA-0E52-4F5A-A218-729620D1C70D}">
      <dgm:prSet/>
      <dgm:spPr/>
      <dgm:t>
        <a:bodyPr/>
        <a:lstStyle/>
        <a:p>
          <a:endParaRPr lang="de-DE"/>
        </a:p>
      </dgm:t>
    </dgm:pt>
    <dgm:pt modelId="{A29C1A3A-29C5-4DB0-BC64-95E6D6319D51}">
      <dgm:prSet phldrT="[Text]"/>
      <dgm:spPr>
        <a:solidFill>
          <a:srgbClr val="92D050"/>
        </a:solidFill>
      </dgm:spPr>
      <dgm:t>
        <a:bodyPr/>
        <a:lstStyle/>
        <a:p>
          <a:r>
            <a:rPr lang="de-DE" dirty="0" smtClean="0"/>
            <a:t>Demografische Entwicklung bringt neues Verhältnis der Generationen</a:t>
          </a:r>
          <a:endParaRPr lang="de-DE" dirty="0"/>
        </a:p>
      </dgm:t>
    </dgm:pt>
    <dgm:pt modelId="{D8833E07-7166-42A9-9513-9291C68C7AB5}" type="parTrans" cxnId="{FCE20AA6-41BC-4533-AF79-CBD5907D947D}">
      <dgm:prSet/>
      <dgm:spPr/>
      <dgm:t>
        <a:bodyPr/>
        <a:lstStyle/>
        <a:p>
          <a:endParaRPr lang="de-DE"/>
        </a:p>
      </dgm:t>
    </dgm:pt>
    <dgm:pt modelId="{52087A95-14E4-4E09-83A2-FD3B6BF7C977}" type="sibTrans" cxnId="{FCE20AA6-41BC-4533-AF79-CBD5907D947D}">
      <dgm:prSet/>
      <dgm:spPr/>
      <dgm:t>
        <a:bodyPr/>
        <a:lstStyle/>
        <a:p>
          <a:endParaRPr lang="de-DE"/>
        </a:p>
      </dgm:t>
    </dgm:pt>
    <dgm:pt modelId="{2B093664-2BFB-4032-95D8-93FE0FD9A05F}">
      <dgm:prSet phldrT="[Text]"/>
      <dgm:spPr>
        <a:solidFill>
          <a:srgbClr val="FFC000"/>
        </a:solidFill>
      </dgm:spPr>
      <dgm:t>
        <a:bodyPr/>
        <a:lstStyle/>
        <a:p>
          <a:r>
            <a:rPr lang="de-DE" dirty="0" smtClean="0"/>
            <a:t>Neue Technologien bringen mehr Tempo und Transparenz der Kommunikation</a:t>
          </a:r>
          <a:endParaRPr lang="de-DE" dirty="0"/>
        </a:p>
      </dgm:t>
    </dgm:pt>
    <dgm:pt modelId="{D7C0658A-4C05-43B8-934B-EF48124A95CC}" type="parTrans" cxnId="{D3A5E024-0E5F-4C4C-A413-875963B4002E}">
      <dgm:prSet/>
      <dgm:spPr/>
      <dgm:t>
        <a:bodyPr/>
        <a:lstStyle/>
        <a:p>
          <a:endParaRPr lang="de-DE"/>
        </a:p>
      </dgm:t>
    </dgm:pt>
    <dgm:pt modelId="{DB68FA48-B6C4-4B7B-8337-3BE2ABBD010D}" type="sibTrans" cxnId="{D3A5E024-0E5F-4C4C-A413-875963B4002E}">
      <dgm:prSet/>
      <dgm:spPr/>
      <dgm:t>
        <a:bodyPr/>
        <a:lstStyle/>
        <a:p>
          <a:endParaRPr lang="de-DE"/>
        </a:p>
      </dgm:t>
    </dgm:pt>
    <dgm:pt modelId="{1D41A19D-F43A-498E-9E41-B7D66277AC15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de-DE" dirty="0" smtClean="0"/>
            <a:t>Größe und Konzernbildung erhöht Komplexität und Unsicherheit</a:t>
          </a:r>
          <a:endParaRPr lang="de-DE" dirty="0"/>
        </a:p>
      </dgm:t>
    </dgm:pt>
    <dgm:pt modelId="{CA328BDA-337A-4E11-8B1A-6AF41E138F01}" type="parTrans" cxnId="{E5FDFAB8-1544-4D76-BD43-0B9DFEF70C5C}">
      <dgm:prSet/>
      <dgm:spPr/>
      <dgm:t>
        <a:bodyPr/>
        <a:lstStyle/>
        <a:p>
          <a:endParaRPr lang="de-DE"/>
        </a:p>
      </dgm:t>
    </dgm:pt>
    <dgm:pt modelId="{51BD2C38-1758-43DC-BA28-E2E23021835E}" type="sibTrans" cxnId="{E5FDFAB8-1544-4D76-BD43-0B9DFEF70C5C}">
      <dgm:prSet/>
      <dgm:spPr/>
      <dgm:t>
        <a:bodyPr/>
        <a:lstStyle/>
        <a:p>
          <a:endParaRPr lang="de-DE"/>
        </a:p>
      </dgm:t>
    </dgm:pt>
    <dgm:pt modelId="{A87A6404-9335-48B9-90F7-48392843C659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de-DE" dirty="0" smtClean="0"/>
            <a:t>Rollenbilder für Führungsfunktionen verändern sich</a:t>
          </a:r>
          <a:endParaRPr lang="de-DE" dirty="0"/>
        </a:p>
      </dgm:t>
    </dgm:pt>
    <dgm:pt modelId="{853E7F64-2310-4A6C-9C56-C8A26206A8C2}" type="parTrans" cxnId="{3730BFEF-8FE9-4EE7-B66B-846F6A058DD3}">
      <dgm:prSet/>
      <dgm:spPr/>
      <dgm:t>
        <a:bodyPr/>
        <a:lstStyle/>
        <a:p>
          <a:endParaRPr lang="de-DE"/>
        </a:p>
      </dgm:t>
    </dgm:pt>
    <dgm:pt modelId="{1607D3F7-0440-4518-91B5-84FEFAA18515}" type="sibTrans" cxnId="{3730BFEF-8FE9-4EE7-B66B-846F6A058DD3}">
      <dgm:prSet/>
      <dgm:spPr/>
      <dgm:t>
        <a:bodyPr/>
        <a:lstStyle/>
        <a:p>
          <a:endParaRPr lang="de-DE"/>
        </a:p>
      </dgm:t>
    </dgm:pt>
    <dgm:pt modelId="{3A358C99-BB97-4418-A558-C8B9E2D17AA4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de-DE" dirty="0" smtClean="0"/>
            <a:t>Neue Marktgegebenheiten und Produkte</a:t>
          </a:r>
          <a:endParaRPr lang="de-DE" dirty="0"/>
        </a:p>
      </dgm:t>
    </dgm:pt>
    <dgm:pt modelId="{D038B666-A4DB-4214-8372-7D95FC05340F}" type="parTrans" cxnId="{88569D55-2C56-4C06-B9C6-E3747B55DB7F}">
      <dgm:prSet/>
      <dgm:spPr/>
      <dgm:t>
        <a:bodyPr/>
        <a:lstStyle/>
        <a:p>
          <a:endParaRPr lang="de-DE"/>
        </a:p>
      </dgm:t>
    </dgm:pt>
    <dgm:pt modelId="{830673B7-66E4-45A3-9167-0CBFFE3B2261}" type="sibTrans" cxnId="{88569D55-2C56-4C06-B9C6-E3747B55DB7F}">
      <dgm:prSet/>
      <dgm:spPr/>
      <dgm:t>
        <a:bodyPr/>
        <a:lstStyle/>
        <a:p>
          <a:endParaRPr lang="de-DE"/>
        </a:p>
      </dgm:t>
    </dgm:pt>
    <dgm:pt modelId="{5BE34FE6-9F74-4C7B-A95A-1F80AA47756D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de-DE" dirty="0" smtClean="0"/>
            <a:t>Internationalisierung und Globalisierung erfordert neue Formen der Identitätsbildung und Kontrolle</a:t>
          </a:r>
          <a:endParaRPr lang="de-DE" dirty="0"/>
        </a:p>
      </dgm:t>
    </dgm:pt>
    <dgm:pt modelId="{EE58B4C7-3A32-41C3-AE2D-8F5E9A18B3EB}" type="parTrans" cxnId="{4067394F-CC58-4F80-95AB-BDDD8BE90E08}">
      <dgm:prSet/>
      <dgm:spPr/>
      <dgm:t>
        <a:bodyPr/>
        <a:lstStyle/>
        <a:p>
          <a:endParaRPr lang="de-DE"/>
        </a:p>
      </dgm:t>
    </dgm:pt>
    <dgm:pt modelId="{1DCF39BB-9B3A-4BFF-A7AF-9A5CB566DC77}" type="sibTrans" cxnId="{4067394F-CC58-4F80-95AB-BDDD8BE90E08}">
      <dgm:prSet/>
      <dgm:spPr/>
      <dgm:t>
        <a:bodyPr/>
        <a:lstStyle/>
        <a:p>
          <a:endParaRPr lang="de-DE"/>
        </a:p>
      </dgm:t>
    </dgm:pt>
    <dgm:pt modelId="{B34F9DE2-BD21-421E-9B8F-53D2B9989A2B}">
      <dgm:prSet phldrT="[Text]"/>
      <dgm:spPr/>
      <dgm:t>
        <a:bodyPr/>
        <a:lstStyle/>
        <a:p>
          <a:r>
            <a:rPr lang="de-DE" dirty="0" smtClean="0"/>
            <a:t>Neue gesellschaftliche Wertmaßstäbe wie Nachhaltigkeit, Umweltverträglichkeit, soziale Verträglichkeit</a:t>
          </a:r>
          <a:endParaRPr lang="de-DE" dirty="0"/>
        </a:p>
      </dgm:t>
    </dgm:pt>
    <dgm:pt modelId="{62B4E18E-AAAD-47EF-9E5A-6071D6EC272F}" type="parTrans" cxnId="{2C427930-DEC0-4D32-8B7E-7FF4452A32C0}">
      <dgm:prSet/>
      <dgm:spPr/>
      <dgm:t>
        <a:bodyPr/>
        <a:lstStyle/>
        <a:p>
          <a:endParaRPr lang="de-DE"/>
        </a:p>
      </dgm:t>
    </dgm:pt>
    <dgm:pt modelId="{9070B70D-BC85-4869-B246-5BD3470CB375}" type="sibTrans" cxnId="{2C427930-DEC0-4D32-8B7E-7FF4452A32C0}">
      <dgm:prSet/>
      <dgm:spPr/>
      <dgm:t>
        <a:bodyPr/>
        <a:lstStyle/>
        <a:p>
          <a:endParaRPr lang="de-DE"/>
        </a:p>
      </dgm:t>
    </dgm:pt>
    <dgm:pt modelId="{2289857E-701C-458B-A0CD-681AD46464F8}">
      <dgm:prSet phldrT="[Text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de-DE" dirty="0" smtClean="0"/>
            <a:t>Wissen ist zentrale Produktivkraft und bedeutet mehr Macht für Mitarbeiter</a:t>
          </a:r>
          <a:endParaRPr lang="de-DE" dirty="0"/>
        </a:p>
      </dgm:t>
    </dgm:pt>
    <dgm:pt modelId="{6D1F4BD2-1A84-4143-AE59-968C493D63D5}" type="parTrans" cxnId="{D40E4CB3-0AB3-4E5A-96C3-3C7B6B9DD263}">
      <dgm:prSet/>
      <dgm:spPr/>
      <dgm:t>
        <a:bodyPr/>
        <a:lstStyle/>
        <a:p>
          <a:endParaRPr lang="de-DE"/>
        </a:p>
      </dgm:t>
    </dgm:pt>
    <dgm:pt modelId="{0B0E3B89-DD26-440C-BB60-6D5BB0E096A1}" type="sibTrans" cxnId="{D40E4CB3-0AB3-4E5A-96C3-3C7B6B9DD263}">
      <dgm:prSet/>
      <dgm:spPr/>
      <dgm:t>
        <a:bodyPr/>
        <a:lstStyle/>
        <a:p>
          <a:endParaRPr lang="de-DE"/>
        </a:p>
      </dgm:t>
    </dgm:pt>
    <dgm:pt modelId="{FF064258-30F4-4EB6-8252-16D6DD492CD0}" type="pres">
      <dgm:prSet presAssocID="{9ACB6CE3-A531-41B9-B9DC-E79716FB6CF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5A99BC8-2892-40C0-ADFB-E82D7DF3EE19}" type="pres">
      <dgm:prSet presAssocID="{65F240B4-F35D-4945-94AC-228E4D19EF68}" presName="centerShape" presStyleLbl="node0" presStyleIdx="0" presStyleCnt="1"/>
      <dgm:spPr/>
      <dgm:t>
        <a:bodyPr/>
        <a:lstStyle/>
        <a:p>
          <a:endParaRPr lang="de-DE"/>
        </a:p>
      </dgm:t>
    </dgm:pt>
    <dgm:pt modelId="{FD31D8E7-9347-4F34-918D-3FB139A52FD1}" type="pres">
      <dgm:prSet presAssocID="{D8833E07-7166-42A9-9513-9291C68C7AB5}" presName="parTrans" presStyleLbl="bgSibTrans2D1" presStyleIdx="0" presStyleCnt="8"/>
      <dgm:spPr/>
      <dgm:t>
        <a:bodyPr/>
        <a:lstStyle/>
        <a:p>
          <a:endParaRPr lang="de-DE"/>
        </a:p>
      </dgm:t>
    </dgm:pt>
    <dgm:pt modelId="{01C4EEC3-356C-4DE3-83BD-B1CD074541D0}" type="pres">
      <dgm:prSet presAssocID="{A29C1A3A-29C5-4DB0-BC64-95E6D6319D51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81F0102-7279-4C22-A4B7-976301298AD2}" type="pres">
      <dgm:prSet presAssocID="{D7C0658A-4C05-43B8-934B-EF48124A95CC}" presName="parTrans" presStyleLbl="bgSibTrans2D1" presStyleIdx="1" presStyleCnt="8"/>
      <dgm:spPr/>
      <dgm:t>
        <a:bodyPr/>
        <a:lstStyle/>
        <a:p>
          <a:endParaRPr lang="de-DE"/>
        </a:p>
      </dgm:t>
    </dgm:pt>
    <dgm:pt modelId="{F48C395A-CA23-4E14-945E-3BA18E7CE1B4}" type="pres">
      <dgm:prSet presAssocID="{2B093664-2BFB-4032-95D8-93FE0FD9A05F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1B1C50E-6B83-4A02-944E-77BE9D06E1A4}" type="pres">
      <dgm:prSet presAssocID="{CA328BDA-337A-4E11-8B1A-6AF41E138F01}" presName="parTrans" presStyleLbl="bgSibTrans2D1" presStyleIdx="2" presStyleCnt="8"/>
      <dgm:spPr/>
      <dgm:t>
        <a:bodyPr/>
        <a:lstStyle/>
        <a:p>
          <a:endParaRPr lang="de-DE"/>
        </a:p>
      </dgm:t>
    </dgm:pt>
    <dgm:pt modelId="{50B75410-86B1-4D99-8300-694E63D89CEF}" type="pres">
      <dgm:prSet presAssocID="{1D41A19D-F43A-498E-9E41-B7D66277AC15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CE0E01C-B1BD-48BC-983A-9C702BD4216C}" type="pres">
      <dgm:prSet presAssocID="{D038B666-A4DB-4214-8372-7D95FC05340F}" presName="parTrans" presStyleLbl="bgSibTrans2D1" presStyleIdx="3" presStyleCnt="8"/>
      <dgm:spPr/>
      <dgm:t>
        <a:bodyPr/>
        <a:lstStyle/>
        <a:p>
          <a:endParaRPr lang="de-DE"/>
        </a:p>
      </dgm:t>
    </dgm:pt>
    <dgm:pt modelId="{EB3A8EF9-1A86-4F42-8C95-D11F35EBCCA6}" type="pres">
      <dgm:prSet presAssocID="{3A358C99-BB97-4418-A558-C8B9E2D17AA4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C149A39-1E59-415A-8AA5-B1E25CC6D1EE}" type="pres">
      <dgm:prSet presAssocID="{EE58B4C7-3A32-41C3-AE2D-8F5E9A18B3EB}" presName="parTrans" presStyleLbl="bgSibTrans2D1" presStyleIdx="4" presStyleCnt="8"/>
      <dgm:spPr/>
      <dgm:t>
        <a:bodyPr/>
        <a:lstStyle/>
        <a:p>
          <a:endParaRPr lang="de-DE"/>
        </a:p>
      </dgm:t>
    </dgm:pt>
    <dgm:pt modelId="{2C9B9EF8-1645-402F-A2EA-6E0E6CEA4CCE}" type="pres">
      <dgm:prSet presAssocID="{5BE34FE6-9F74-4C7B-A95A-1F80AA47756D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35207A1-BD3C-4565-8E81-413973BFFB99}" type="pres">
      <dgm:prSet presAssocID="{62B4E18E-AAAD-47EF-9E5A-6071D6EC272F}" presName="parTrans" presStyleLbl="bgSibTrans2D1" presStyleIdx="5" presStyleCnt="8"/>
      <dgm:spPr/>
      <dgm:t>
        <a:bodyPr/>
        <a:lstStyle/>
        <a:p>
          <a:endParaRPr lang="de-DE"/>
        </a:p>
      </dgm:t>
    </dgm:pt>
    <dgm:pt modelId="{BF9E4F75-E4B2-4F99-A233-AFE12A87F8A7}" type="pres">
      <dgm:prSet presAssocID="{B34F9DE2-BD21-421E-9B8F-53D2B9989A2B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850A59D-BA68-4113-B020-AADE597A4EF5}" type="pres">
      <dgm:prSet presAssocID="{853E7F64-2310-4A6C-9C56-C8A26206A8C2}" presName="parTrans" presStyleLbl="bgSibTrans2D1" presStyleIdx="6" presStyleCnt="8"/>
      <dgm:spPr/>
      <dgm:t>
        <a:bodyPr/>
        <a:lstStyle/>
        <a:p>
          <a:endParaRPr lang="de-DE"/>
        </a:p>
      </dgm:t>
    </dgm:pt>
    <dgm:pt modelId="{11A924FC-2A40-48F4-8745-C03FBE6A5E27}" type="pres">
      <dgm:prSet presAssocID="{A87A6404-9335-48B9-90F7-48392843C659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7903279-FCE3-443C-8C46-A38ED01EBE45}" type="pres">
      <dgm:prSet presAssocID="{6D1F4BD2-1A84-4143-AE59-968C493D63D5}" presName="parTrans" presStyleLbl="bgSibTrans2D1" presStyleIdx="7" presStyleCnt="8"/>
      <dgm:spPr/>
      <dgm:t>
        <a:bodyPr/>
        <a:lstStyle/>
        <a:p>
          <a:endParaRPr lang="de-DE"/>
        </a:p>
      </dgm:t>
    </dgm:pt>
    <dgm:pt modelId="{13BDCD01-11A2-4D3C-89EC-EB1F79FC689D}" type="pres">
      <dgm:prSet presAssocID="{2289857E-701C-458B-A0CD-681AD46464F8}" presName="node" presStyleLbl="node1" presStyleIdx="7" presStyleCnt="8" custRadScaleRad="99916" custRadScaleInc="635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DF0F6C5-58C5-4590-936A-63E4890DCE43}" type="presOf" srcId="{CA328BDA-337A-4E11-8B1A-6AF41E138F01}" destId="{F1B1C50E-6B83-4A02-944E-77BE9D06E1A4}" srcOrd="0" destOrd="0" presId="urn:microsoft.com/office/officeart/2005/8/layout/radial4"/>
    <dgm:cxn modelId="{B8220694-7715-4117-8136-EC9A0D3DB859}" type="presOf" srcId="{D8833E07-7166-42A9-9513-9291C68C7AB5}" destId="{FD31D8E7-9347-4F34-918D-3FB139A52FD1}" srcOrd="0" destOrd="0" presId="urn:microsoft.com/office/officeart/2005/8/layout/radial4"/>
    <dgm:cxn modelId="{6F9D1CEE-CD2F-445A-8061-4C3385E32923}" type="presOf" srcId="{5BE34FE6-9F74-4C7B-A95A-1F80AA47756D}" destId="{2C9B9EF8-1645-402F-A2EA-6E0E6CEA4CCE}" srcOrd="0" destOrd="0" presId="urn:microsoft.com/office/officeart/2005/8/layout/radial4"/>
    <dgm:cxn modelId="{2F0F2F51-2225-4024-94CA-7BC3B3EA57B3}" type="presOf" srcId="{6D1F4BD2-1A84-4143-AE59-968C493D63D5}" destId="{27903279-FCE3-443C-8C46-A38ED01EBE45}" srcOrd="0" destOrd="0" presId="urn:microsoft.com/office/officeart/2005/8/layout/radial4"/>
    <dgm:cxn modelId="{88569D55-2C56-4C06-B9C6-E3747B55DB7F}" srcId="{65F240B4-F35D-4945-94AC-228E4D19EF68}" destId="{3A358C99-BB97-4418-A558-C8B9E2D17AA4}" srcOrd="3" destOrd="0" parTransId="{D038B666-A4DB-4214-8372-7D95FC05340F}" sibTransId="{830673B7-66E4-45A3-9167-0CBFFE3B2261}"/>
    <dgm:cxn modelId="{9668AF21-FCFB-438D-8F49-CE4E5D4648A5}" type="presOf" srcId="{EE58B4C7-3A32-41C3-AE2D-8F5E9A18B3EB}" destId="{2C149A39-1E59-415A-8AA5-B1E25CC6D1EE}" srcOrd="0" destOrd="0" presId="urn:microsoft.com/office/officeart/2005/8/layout/radial4"/>
    <dgm:cxn modelId="{E3892C29-E878-49EC-94C5-91024C972026}" type="presOf" srcId="{2289857E-701C-458B-A0CD-681AD46464F8}" destId="{13BDCD01-11A2-4D3C-89EC-EB1F79FC689D}" srcOrd="0" destOrd="0" presId="urn:microsoft.com/office/officeart/2005/8/layout/radial4"/>
    <dgm:cxn modelId="{07327063-FB23-45A9-B433-4A7D6824B413}" type="presOf" srcId="{B34F9DE2-BD21-421E-9B8F-53D2B9989A2B}" destId="{BF9E4F75-E4B2-4F99-A233-AFE12A87F8A7}" srcOrd="0" destOrd="0" presId="urn:microsoft.com/office/officeart/2005/8/layout/radial4"/>
    <dgm:cxn modelId="{2C427930-DEC0-4D32-8B7E-7FF4452A32C0}" srcId="{65F240B4-F35D-4945-94AC-228E4D19EF68}" destId="{B34F9DE2-BD21-421E-9B8F-53D2B9989A2B}" srcOrd="5" destOrd="0" parTransId="{62B4E18E-AAAD-47EF-9E5A-6071D6EC272F}" sibTransId="{9070B70D-BC85-4869-B246-5BD3470CB375}"/>
    <dgm:cxn modelId="{D40E4CB3-0AB3-4E5A-96C3-3C7B6B9DD263}" srcId="{65F240B4-F35D-4945-94AC-228E4D19EF68}" destId="{2289857E-701C-458B-A0CD-681AD46464F8}" srcOrd="7" destOrd="0" parTransId="{6D1F4BD2-1A84-4143-AE59-968C493D63D5}" sibTransId="{0B0E3B89-DD26-440C-BB60-6D5BB0E096A1}"/>
    <dgm:cxn modelId="{D3A5E024-0E5F-4C4C-A413-875963B4002E}" srcId="{65F240B4-F35D-4945-94AC-228E4D19EF68}" destId="{2B093664-2BFB-4032-95D8-93FE0FD9A05F}" srcOrd="1" destOrd="0" parTransId="{D7C0658A-4C05-43B8-934B-EF48124A95CC}" sibTransId="{DB68FA48-B6C4-4B7B-8337-3BE2ABBD010D}"/>
    <dgm:cxn modelId="{FCE20AA6-41BC-4533-AF79-CBD5907D947D}" srcId="{65F240B4-F35D-4945-94AC-228E4D19EF68}" destId="{A29C1A3A-29C5-4DB0-BC64-95E6D6319D51}" srcOrd="0" destOrd="0" parTransId="{D8833E07-7166-42A9-9513-9291C68C7AB5}" sibTransId="{52087A95-14E4-4E09-83A2-FD3B6BF7C977}"/>
    <dgm:cxn modelId="{E5FDFAB8-1544-4D76-BD43-0B9DFEF70C5C}" srcId="{65F240B4-F35D-4945-94AC-228E4D19EF68}" destId="{1D41A19D-F43A-498E-9E41-B7D66277AC15}" srcOrd="2" destOrd="0" parTransId="{CA328BDA-337A-4E11-8B1A-6AF41E138F01}" sibTransId="{51BD2C38-1758-43DC-BA28-E2E23021835E}"/>
    <dgm:cxn modelId="{51B7482B-8A26-4865-A3EF-61D648D7D1E9}" type="presOf" srcId="{A29C1A3A-29C5-4DB0-BC64-95E6D6319D51}" destId="{01C4EEC3-356C-4DE3-83BD-B1CD074541D0}" srcOrd="0" destOrd="0" presId="urn:microsoft.com/office/officeart/2005/8/layout/radial4"/>
    <dgm:cxn modelId="{8FC1AADF-DA58-4BE5-A73C-138F6E89DF86}" type="presOf" srcId="{D038B666-A4DB-4214-8372-7D95FC05340F}" destId="{DCE0E01C-B1BD-48BC-983A-9C702BD4216C}" srcOrd="0" destOrd="0" presId="urn:microsoft.com/office/officeart/2005/8/layout/radial4"/>
    <dgm:cxn modelId="{6AB26D7D-EB2B-443A-B667-3BBA879BED2E}" type="presOf" srcId="{853E7F64-2310-4A6C-9C56-C8A26206A8C2}" destId="{7850A59D-BA68-4113-B020-AADE597A4EF5}" srcOrd="0" destOrd="0" presId="urn:microsoft.com/office/officeart/2005/8/layout/radial4"/>
    <dgm:cxn modelId="{47DB3251-F203-47D6-B197-43576050F5EA}" type="presOf" srcId="{62B4E18E-AAAD-47EF-9E5A-6071D6EC272F}" destId="{D35207A1-BD3C-4565-8E81-413973BFFB99}" srcOrd="0" destOrd="0" presId="urn:microsoft.com/office/officeart/2005/8/layout/radial4"/>
    <dgm:cxn modelId="{C84D56CE-D6A2-4304-97E0-5EA99845716E}" type="presOf" srcId="{D7C0658A-4C05-43B8-934B-EF48124A95CC}" destId="{281F0102-7279-4C22-A4B7-976301298AD2}" srcOrd="0" destOrd="0" presId="urn:microsoft.com/office/officeart/2005/8/layout/radial4"/>
    <dgm:cxn modelId="{B29B8067-2C67-4E8D-B83F-332798A9003C}" type="presOf" srcId="{3A358C99-BB97-4418-A558-C8B9E2D17AA4}" destId="{EB3A8EF9-1A86-4F42-8C95-D11F35EBCCA6}" srcOrd="0" destOrd="0" presId="urn:microsoft.com/office/officeart/2005/8/layout/radial4"/>
    <dgm:cxn modelId="{35D7E8BF-26D8-45F8-952C-B0749DF88FC6}" type="presOf" srcId="{A87A6404-9335-48B9-90F7-48392843C659}" destId="{11A924FC-2A40-48F4-8745-C03FBE6A5E27}" srcOrd="0" destOrd="0" presId="urn:microsoft.com/office/officeart/2005/8/layout/radial4"/>
    <dgm:cxn modelId="{6B7B20F7-5FD7-4B32-8BA9-B56D3CD71F97}" type="presOf" srcId="{1D41A19D-F43A-498E-9E41-B7D66277AC15}" destId="{50B75410-86B1-4D99-8300-694E63D89CEF}" srcOrd="0" destOrd="0" presId="urn:microsoft.com/office/officeart/2005/8/layout/radial4"/>
    <dgm:cxn modelId="{576025A2-A791-4AD3-8472-7358F813922F}" type="presOf" srcId="{2B093664-2BFB-4032-95D8-93FE0FD9A05F}" destId="{F48C395A-CA23-4E14-945E-3BA18E7CE1B4}" srcOrd="0" destOrd="0" presId="urn:microsoft.com/office/officeart/2005/8/layout/radial4"/>
    <dgm:cxn modelId="{97D62B00-975C-4060-BD62-8DE66E4C5CAA}" type="presOf" srcId="{9ACB6CE3-A531-41B9-B9DC-E79716FB6CFC}" destId="{FF064258-30F4-4EB6-8252-16D6DD492CD0}" srcOrd="0" destOrd="0" presId="urn:microsoft.com/office/officeart/2005/8/layout/radial4"/>
    <dgm:cxn modelId="{4067394F-CC58-4F80-95AB-BDDD8BE90E08}" srcId="{65F240B4-F35D-4945-94AC-228E4D19EF68}" destId="{5BE34FE6-9F74-4C7B-A95A-1F80AA47756D}" srcOrd="4" destOrd="0" parTransId="{EE58B4C7-3A32-41C3-AE2D-8F5E9A18B3EB}" sibTransId="{1DCF39BB-9B3A-4BFF-A7AF-9A5CB566DC77}"/>
    <dgm:cxn modelId="{3730BFEF-8FE9-4EE7-B66B-846F6A058DD3}" srcId="{65F240B4-F35D-4945-94AC-228E4D19EF68}" destId="{A87A6404-9335-48B9-90F7-48392843C659}" srcOrd="6" destOrd="0" parTransId="{853E7F64-2310-4A6C-9C56-C8A26206A8C2}" sibTransId="{1607D3F7-0440-4518-91B5-84FEFAA18515}"/>
    <dgm:cxn modelId="{F34D86E1-3065-4154-8F6D-B4DD823F768E}" type="presOf" srcId="{65F240B4-F35D-4945-94AC-228E4D19EF68}" destId="{85A99BC8-2892-40C0-ADFB-E82D7DF3EE19}" srcOrd="0" destOrd="0" presId="urn:microsoft.com/office/officeart/2005/8/layout/radial4"/>
    <dgm:cxn modelId="{1CC1A3FA-0E52-4F5A-A218-729620D1C70D}" srcId="{9ACB6CE3-A531-41B9-B9DC-E79716FB6CFC}" destId="{65F240B4-F35D-4945-94AC-228E4D19EF68}" srcOrd="0" destOrd="0" parTransId="{0805226C-27CB-48BA-AD9E-2536C4579E2B}" sibTransId="{64850C07-54F3-49DC-9DEB-DA437BA35EBA}"/>
    <dgm:cxn modelId="{6088AFD8-D1FB-455A-8D9B-00B9350AC4FA}" type="presParOf" srcId="{FF064258-30F4-4EB6-8252-16D6DD492CD0}" destId="{85A99BC8-2892-40C0-ADFB-E82D7DF3EE19}" srcOrd="0" destOrd="0" presId="urn:microsoft.com/office/officeart/2005/8/layout/radial4"/>
    <dgm:cxn modelId="{A1626918-9742-489C-B5D4-ECE2B6FFA154}" type="presParOf" srcId="{FF064258-30F4-4EB6-8252-16D6DD492CD0}" destId="{FD31D8E7-9347-4F34-918D-3FB139A52FD1}" srcOrd="1" destOrd="0" presId="urn:microsoft.com/office/officeart/2005/8/layout/radial4"/>
    <dgm:cxn modelId="{BE437B11-D8AA-49D2-8AC5-B6D9B34A4B5E}" type="presParOf" srcId="{FF064258-30F4-4EB6-8252-16D6DD492CD0}" destId="{01C4EEC3-356C-4DE3-83BD-B1CD074541D0}" srcOrd="2" destOrd="0" presId="urn:microsoft.com/office/officeart/2005/8/layout/radial4"/>
    <dgm:cxn modelId="{77A236D9-D279-41C4-AC51-0F7767EE4703}" type="presParOf" srcId="{FF064258-30F4-4EB6-8252-16D6DD492CD0}" destId="{281F0102-7279-4C22-A4B7-976301298AD2}" srcOrd="3" destOrd="0" presId="urn:microsoft.com/office/officeart/2005/8/layout/radial4"/>
    <dgm:cxn modelId="{77F0DB46-53E8-4A72-BD9D-7190AC23F280}" type="presParOf" srcId="{FF064258-30F4-4EB6-8252-16D6DD492CD0}" destId="{F48C395A-CA23-4E14-945E-3BA18E7CE1B4}" srcOrd="4" destOrd="0" presId="urn:microsoft.com/office/officeart/2005/8/layout/radial4"/>
    <dgm:cxn modelId="{EDFD6F80-BC99-4C80-B364-D803A4A22D4C}" type="presParOf" srcId="{FF064258-30F4-4EB6-8252-16D6DD492CD0}" destId="{F1B1C50E-6B83-4A02-944E-77BE9D06E1A4}" srcOrd="5" destOrd="0" presId="urn:microsoft.com/office/officeart/2005/8/layout/radial4"/>
    <dgm:cxn modelId="{474A3C78-E00A-477F-831F-575D6D324F5A}" type="presParOf" srcId="{FF064258-30F4-4EB6-8252-16D6DD492CD0}" destId="{50B75410-86B1-4D99-8300-694E63D89CEF}" srcOrd="6" destOrd="0" presId="urn:microsoft.com/office/officeart/2005/8/layout/radial4"/>
    <dgm:cxn modelId="{56DCA0DE-123F-40E2-A85F-D69D31FDB590}" type="presParOf" srcId="{FF064258-30F4-4EB6-8252-16D6DD492CD0}" destId="{DCE0E01C-B1BD-48BC-983A-9C702BD4216C}" srcOrd="7" destOrd="0" presId="urn:microsoft.com/office/officeart/2005/8/layout/radial4"/>
    <dgm:cxn modelId="{8D70F49E-AE60-4E7A-9777-5E022909D76D}" type="presParOf" srcId="{FF064258-30F4-4EB6-8252-16D6DD492CD0}" destId="{EB3A8EF9-1A86-4F42-8C95-D11F35EBCCA6}" srcOrd="8" destOrd="0" presId="urn:microsoft.com/office/officeart/2005/8/layout/radial4"/>
    <dgm:cxn modelId="{62F322C0-AB07-4866-B31E-36461520E6D4}" type="presParOf" srcId="{FF064258-30F4-4EB6-8252-16D6DD492CD0}" destId="{2C149A39-1E59-415A-8AA5-B1E25CC6D1EE}" srcOrd="9" destOrd="0" presId="urn:microsoft.com/office/officeart/2005/8/layout/radial4"/>
    <dgm:cxn modelId="{3D7E83DB-D188-491F-B909-5C30193D3C70}" type="presParOf" srcId="{FF064258-30F4-4EB6-8252-16D6DD492CD0}" destId="{2C9B9EF8-1645-402F-A2EA-6E0E6CEA4CCE}" srcOrd="10" destOrd="0" presId="urn:microsoft.com/office/officeart/2005/8/layout/radial4"/>
    <dgm:cxn modelId="{3ACB57A7-F65C-4DDD-9513-11D2564F67A7}" type="presParOf" srcId="{FF064258-30F4-4EB6-8252-16D6DD492CD0}" destId="{D35207A1-BD3C-4565-8E81-413973BFFB99}" srcOrd="11" destOrd="0" presId="urn:microsoft.com/office/officeart/2005/8/layout/radial4"/>
    <dgm:cxn modelId="{5D06703E-441C-4F26-99E2-B49CAA20BAF9}" type="presParOf" srcId="{FF064258-30F4-4EB6-8252-16D6DD492CD0}" destId="{BF9E4F75-E4B2-4F99-A233-AFE12A87F8A7}" srcOrd="12" destOrd="0" presId="urn:microsoft.com/office/officeart/2005/8/layout/radial4"/>
    <dgm:cxn modelId="{6C7E0954-025E-4A24-842D-271AE9A82C9E}" type="presParOf" srcId="{FF064258-30F4-4EB6-8252-16D6DD492CD0}" destId="{7850A59D-BA68-4113-B020-AADE597A4EF5}" srcOrd="13" destOrd="0" presId="urn:microsoft.com/office/officeart/2005/8/layout/radial4"/>
    <dgm:cxn modelId="{3DBBF97D-709F-4B39-B75A-9EE68FB1DA68}" type="presParOf" srcId="{FF064258-30F4-4EB6-8252-16D6DD492CD0}" destId="{11A924FC-2A40-48F4-8745-C03FBE6A5E27}" srcOrd="14" destOrd="0" presId="urn:microsoft.com/office/officeart/2005/8/layout/radial4"/>
    <dgm:cxn modelId="{431EF49A-286A-4191-BF0B-4CE3561EE5F7}" type="presParOf" srcId="{FF064258-30F4-4EB6-8252-16D6DD492CD0}" destId="{27903279-FCE3-443C-8C46-A38ED01EBE45}" srcOrd="15" destOrd="0" presId="urn:microsoft.com/office/officeart/2005/8/layout/radial4"/>
    <dgm:cxn modelId="{0158A615-0822-4E9A-891B-A5E035D099F1}" type="presParOf" srcId="{FF064258-30F4-4EB6-8252-16D6DD492CD0}" destId="{13BDCD01-11A2-4D3C-89EC-EB1F79FC689D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F43BC0-3FE4-4893-A664-C883F4FD48D6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1557434D-CC96-4CA9-B5F3-DDD2C7561313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de-DE" sz="3200" dirty="0" smtClean="0">
              <a:latin typeface="Arial" pitchFamily="34" charset="0"/>
              <a:cs typeface="Arial" pitchFamily="34" charset="0"/>
            </a:rPr>
            <a:t>Organisationskapital</a:t>
          </a:r>
          <a:endParaRPr lang="de-DE" sz="3200" dirty="0">
            <a:latin typeface="Arial" pitchFamily="34" charset="0"/>
            <a:cs typeface="Arial" pitchFamily="34" charset="0"/>
          </a:endParaRPr>
        </a:p>
      </dgm:t>
    </dgm:pt>
    <dgm:pt modelId="{D4B03B71-EC65-471B-8C11-1FD30EBE9279}" type="parTrans" cxnId="{1B145E2A-F2FA-44BE-94A5-6188317A85F4}">
      <dgm:prSet/>
      <dgm:spPr/>
      <dgm:t>
        <a:bodyPr/>
        <a:lstStyle/>
        <a:p>
          <a:endParaRPr lang="de-DE"/>
        </a:p>
      </dgm:t>
    </dgm:pt>
    <dgm:pt modelId="{1CB3CEC6-8451-4CB4-BE5A-B89EE8F9439D}" type="sibTrans" cxnId="{1B145E2A-F2FA-44BE-94A5-6188317A85F4}">
      <dgm:prSet/>
      <dgm:spPr/>
      <dgm:t>
        <a:bodyPr/>
        <a:lstStyle/>
        <a:p>
          <a:endParaRPr lang="de-DE"/>
        </a:p>
      </dgm:t>
    </dgm:pt>
    <dgm:pt modelId="{2FF90BD9-17F7-499C-AA5D-C7EE19D1E778}">
      <dgm:prSet phldrT="[Text]" custT="1"/>
      <dgm:spPr/>
      <dgm:t>
        <a:bodyPr/>
        <a:lstStyle/>
        <a:p>
          <a:pPr algn="ctr"/>
          <a:r>
            <a:rPr lang="de-DE" sz="1800" b="1" dirty="0" smtClean="0">
              <a:latin typeface="Arial" pitchFamily="34" charset="0"/>
              <a:cs typeface="Arial" pitchFamily="34" charset="0"/>
            </a:rPr>
            <a:t>Infrastruktur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Maschinen und Ausrüstung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Gebäude und </a:t>
          </a:r>
          <a:r>
            <a:rPr lang="de-DE" sz="1600" dirty="0" err="1" smtClean="0">
              <a:latin typeface="Arial" pitchFamily="34" charset="0"/>
              <a:cs typeface="Arial" pitchFamily="34" charset="0"/>
            </a:rPr>
            <a:t>Be</a:t>
          </a:r>
          <a:r>
            <a:rPr lang="de-DE" sz="1600" dirty="0" smtClean="0">
              <a:latin typeface="Arial" pitchFamily="34" charset="0"/>
              <a:cs typeface="Arial" pitchFamily="34" charset="0"/>
            </a:rPr>
            <a:t>-</a:t>
          </a:r>
          <a:br>
            <a:rPr lang="de-DE" sz="1600" dirty="0" smtClean="0">
              <a:latin typeface="Arial" pitchFamily="34" charset="0"/>
              <a:cs typeface="Arial" pitchFamily="34" charset="0"/>
            </a:rPr>
          </a:br>
          <a:r>
            <a:rPr lang="de-DE" sz="1600" dirty="0" smtClean="0">
              <a:latin typeface="Arial" pitchFamily="34" charset="0"/>
              <a:cs typeface="Arial" pitchFamily="34" charset="0"/>
            </a:rPr>
            <a:t>   </a:t>
          </a:r>
          <a:r>
            <a:rPr lang="de-DE" sz="1600" dirty="0" err="1" smtClean="0">
              <a:latin typeface="Arial" pitchFamily="34" charset="0"/>
              <a:cs typeface="Arial" pitchFamily="34" charset="0"/>
            </a:rPr>
            <a:t>teiligungen</a:t>
          </a:r>
          <a:endParaRPr lang="de-DE" sz="1600" dirty="0" smtClean="0">
            <a:latin typeface="Arial" pitchFamily="34" charset="0"/>
            <a:cs typeface="Arial" pitchFamily="34" charset="0"/>
          </a:endParaRP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Eigen-/Fremdkapital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Prozesse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IT-Systeme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Marken- und Lizenzrechte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…</a:t>
          </a:r>
          <a:endParaRPr lang="de-DE" sz="1600" dirty="0">
            <a:latin typeface="Arial" pitchFamily="34" charset="0"/>
            <a:cs typeface="Arial" pitchFamily="34" charset="0"/>
          </a:endParaRPr>
        </a:p>
      </dgm:t>
    </dgm:pt>
    <dgm:pt modelId="{4E478A2E-23D9-4196-93C2-5AF6FF8D0A95}" type="parTrans" cxnId="{B3FD7161-436F-40CF-A701-17D40DAA3D7B}">
      <dgm:prSet/>
      <dgm:spPr/>
      <dgm:t>
        <a:bodyPr/>
        <a:lstStyle/>
        <a:p>
          <a:endParaRPr lang="de-DE"/>
        </a:p>
      </dgm:t>
    </dgm:pt>
    <dgm:pt modelId="{28C010D6-048E-4E33-AAF7-C2654285DE25}" type="sibTrans" cxnId="{B3FD7161-436F-40CF-A701-17D40DAA3D7B}">
      <dgm:prSet/>
      <dgm:spPr/>
      <dgm:t>
        <a:bodyPr/>
        <a:lstStyle/>
        <a:p>
          <a:endParaRPr lang="de-DE"/>
        </a:p>
      </dgm:t>
    </dgm:pt>
    <dgm:pt modelId="{74F638DB-3695-4F10-9324-E140D025B8B5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de-DE" sz="1800" b="1" dirty="0" smtClean="0">
              <a:latin typeface="Arial" pitchFamily="34" charset="0"/>
              <a:cs typeface="Arial" pitchFamily="34" charset="0"/>
            </a:rPr>
            <a:t>Beziehung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Kundenbeziehungen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Führungsbeziehungen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Kollegenbeziehungen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Selbstbeziehungen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Externes Image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Unternehmenskultur</a:t>
          </a:r>
        </a:p>
        <a:p>
          <a:pPr algn="l"/>
          <a:r>
            <a:rPr lang="de-DE" sz="1800" dirty="0" smtClean="0">
              <a:latin typeface="Arial" pitchFamily="34" charset="0"/>
              <a:cs typeface="Arial" pitchFamily="34" charset="0"/>
            </a:rPr>
            <a:t>-…</a:t>
          </a:r>
        </a:p>
      </dgm:t>
    </dgm:pt>
    <dgm:pt modelId="{3CEC804A-456A-4CE8-9315-083986A5FECA}" type="parTrans" cxnId="{6441ABE5-B20B-451A-8BBA-133A86B2AEA1}">
      <dgm:prSet/>
      <dgm:spPr/>
      <dgm:t>
        <a:bodyPr/>
        <a:lstStyle/>
        <a:p>
          <a:endParaRPr lang="de-DE"/>
        </a:p>
      </dgm:t>
    </dgm:pt>
    <dgm:pt modelId="{1C403797-173A-4E2E-AEDB-251630D06429}" type="sibTrans" cxnId="{6441ABE5-B20B-451A-8BBA-133A86B2AEA1}">
      <dgm:prSet/>
      <dgm:spPr/>
      <dgm:t>
        <a:bodyPr/>
        <a:lstStyle/>
        <a:p>
          <a:endParaRPr lang="de-DE"/>
        </a:p>
      </dgm:t>
    </dgm:pt>
    <dgm:pt modelId="{CE767A6D-9998-4650-9A4E-22F41839C747}">
      <dgm:prSet phldrT="[Text]" custT="1"/>
      <dgm:spPr>
        <a:solidFill>
          <a:schemeClr val="accent6"/>
        </a:solidFill>
      </dgm:spPr>
      <dgm:t>
        <a:bodyPr/>
        <a:lstStyle/>
        <a:p>
          <a:pPr algn="ctr"/>
          <a:r>
            <a:rPr lang="de-DE" sz="1800" b="1" dirty="0" smtClean="0">
              <a:latin typeface="Arial" pitchFamily="34" charset="0"/>
              <a:cs typeface="Arial" pitchFamily="34" charset="0"/>
            </a:rPr>
            <a:t>Personal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Gesundheit und Arbeits-</a:t>
          </a:r>
          <a:br>
            <a:rPr lang="de-DE" sz="1600" dirty="0" smtClean="0">
              <a:latin typeface="Arial" pitchFamily="34" charset="0"/>
              <a:cs typeface="Arial" pitchFamily="34" charset="0"/>
            </a:rPr>
          </a:br>
          <a:r>
            <a:rPr lang="de-DE" sz="1600" dirty="0" smtClean="0">
              <a:latin typeface="Arial" pitchFamily="34" charset="0"/>
              <a:cs typeface="Arial" pitchFamily="34" charset="0"/>
            </a:rPr>
            <a:t>   </a:t>
          </a:r>
          <a:r>
            <a:rPr lang="de-DE" sz="1600" dirty="0" err="1" smtClean="0">
              <a:latin typeface="Arial" pitchFamily="34" charset="0"/>
              <a:cs typeface="Arial" pitchFamily="34" charset="0"/>
            </a:rPr>
            <a:t>bewältigungsfähigkeit</a:t>
          </a:r>
          <a:endParaRPr lang="de-DE" sz="1600" dirty="0" smtClean="0">
            <a:latin typeface="Arial" pitchFamily="34" charset="0"/>
            <a:cs typeface="Arial" pitchFamily="34" charset="0"/>
          </a:endParaRP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Wissen und Erfahrung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Fähigkeiten und Fertig-</a:t>
          </a:r>
          <a:br>
            <a:rPr lang="de-DE" sz="1600" dirty="0" smtClean="0">
              <a:latin typeface="Arial" pitchFamily="34" charset="0"/>
              <a:cs typeface="Arial" pitchFamily="34" charset="0"/>
            </a:rPr>
          </a:br>
          <a:r>
            <a:rPr lang="de-DE" sz="1600" dirty="0" smtClean="0">
              <a:latin typeface="Arial" pitchFamily="34" charset="0"/>
              <a:cs typeface="Arial" pitchFamily="34" charset="0"/>
            </a:rPr>
            <a:t>  </a:t>
          </a:r>
          <a:r>
            <a:rPr lang="de-DE" sz="1600" dirty="0" err="1" smtClean="0">
              <a:latin typeface="Arial" pitchFamily="34" charset="0"/>
              <a:cs typeface="Arial" pitchFamily="34" charset="0"/>
            </a:rPr>
            <a:t>keiten</a:t>
          </a:r>
          <a:endParaRPr lang="de-DE" sz="1600" dirty="0" smtClean="0">
            <a:latin typeface="Arial" pitchFamily="34" charset="0"/>
            <a:cs typeface="Arial" pitchFamily="34" charset="0"/>
          </a:endParaRP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Motivation und </a:t>
          </a:r>
          <a:r>
            <a:rPr lang="de-DE" sz="1600" dirty="0" err="1" smtClean="0">
              <a:latin typeface="Arial" pitchFamily="34" charset="0"/>
              <a:cs typeface="Arial" pitchFamily="34" charset="0"/>
            </a:rPr>
            <a:t>Resilienz</a:t>
          </a:r>
          <a:endParaRPr lang="de-DE" sz="1600" dirty="0" smtClean="0">
            <a:latin typeface="Arial" pitchFamily="34" charset="0"/>
            <a:cs typeface="Arial" pitchFamily="34" charset="0"/>
          </a:endParaRP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Loyalität</a:t>
          </a:r>
        </a:p>
        <a:p>
          <a:pPr algn="l"/>
          <a:r>
            <a:rPr lang="de-DE" sz="1600" dirty="0" smtClean="0">
              <a:latin typeface="Arial" pitchFamily="34" charset="0"/>
              <a:cs typeface="Arial" pitchFamily="34" charset="0"/>
            </a:rPr>
            <a:t>- …</a:t>
          </a:r>
          <a:endParaRPr lang="de-DE" sz="1600" dirty="0">
            <a:latin typeface="Arial" pitchFamily="34" charset="0"/>
            <a:cs typeface="Arial" pitchFamily="34" charset="0"/>
          </a:endParaRPr>
        </a:p>
      </dgm:t>
    </dgm:pt>
    <dgm:pt modelId="{8373545C-D3BB-4D9B-8252-9F1A92612FD9}" type="parTrans" cxnId="{26BD05FC-37E8-4A67-9FF2-536A514CADE9}">
      <dgm:prSet/>
      <dgm:spPr/>
      <dgm:t>
        <a:bodyPr/>
        <a:lstStyle/>
        <a:p>
          <a:endParaRPr lang="de-DE"/>
        </a:p>
      </dgm:t>
    </dgm:pt>
    <dgm:pt modelId="{10A9B0AC-0687-4103-B74D-CF670D69CBD5}" type="sibTrans" cxnId="{26BD05FC-37E8-4A67-9FF2-536A514CADE9}">
      <dgm:prSet/>
      <dgm:spPr/>
      <dgm:t>
        <a:bodyPr/>
        <a:lstStyle/>
        <a:p>
          <a:endParaRPr lang="de-DE"/>
        </a:p>
      </dgm:t>
    </dgm:pt>
    <dgm:pt modelId="{A9451CC9-DF58-4B2A-BD75-ECFD27DFA880}" type="pres">
      <dgm:prSet presAssocID="{9EF43BC0-3FE4-4893-A664-C883F4FD48D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E8C80E2B-206D-457F-B7AF-3E92E7062960}" type="pres">
      <dgm:prSet presAssocID="{1557434D-CC96-4CA9-B5F3-DDD2C7561313}" presName="roof" presStyleLbl="dkBgShp" presStyleIdx="0" presStyleCnt="2"/>
      <dgm:spPr/>
      <dgm:t>
        <a:bodyPr/>
        <a:lstStyle/>
        <a:p>
          <a:endParaRPr lang="de-DE"/>
        </a:p>
      </dgm:t>
    </dgm:pt>
    <dgm:pt modelId="{6382DA47-2253-49EB-BB7F-CF100348601F}" type="pres">
      <dgm:prSet presAssocID="{1557434D-CC96-4CA9-B5F3-DDD2C7561313}" presName="pillars" presStyleCnt="0"/>
      <dgm:spPr/>
    </dgm:pt>
    <dgm:pt modelId="{6F06BC17-30EA-4DAF-91ED-2D185BECD5EA}" type="pres">
      <dgm:prSet presAssocID="{1557434D-CC96-4CA9-B5F3-DDD2C7561313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8F15061-0D93-440E-B12E-028F0C6DB5A0}" type="pres">
      <dgm:prSet presAssocID="{74F638DB-3695-4F10-9324-E140D025B8B5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9646811-45F4-4C72-ABC2-CC5778743C61}" type="pres">
      <dgm:prSet presAssocID="{CE767A6D-9998-4650-9A4E-22F41839C747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EC64443-9795-4BA4-8692-8C1709F1D725}" type="pres">
      <dgm:prSet presAssocID="{1557434D-CC96-4CA9-B5F3-DDD2C7561313}" presName="base" presStyleLbl="dkBgShp" presStyleIdx="1" presStyleCnt="2"/>
      <dgm:spPr>
        <a:solidFill>
          <a:schemeClr val="bg1"/>
        </a:solidFill>
      </dgm:spPr>
      <dgm:t>
        <a:bodyPr/>
        <a:lstStyle/>
        <a:p>
          <a:endParaRPr lang="de-DE"/>
        </a:p>
      </dgm:t>
    </dgm:pt>
  </dgm:ptLst>
  <dgm:cxnLst>
    <dgm:cxn modelId="{B7D84F07-3200-4089-964B-5442C8E9E69A}" type="presOf" srcId="{2FF90BD9-17F7-499C-AA5D-C7EE19D1E778}" destId="{6F06BC17-30EA-4DAF-91ED-2D185BECD5EA}" srcOrd="0" destOrd="0" presId="urn:microsoft.com/office/officeart/2005/8/layout/hList3"/>
    <dgm:cxn modelId="{1B145E2A-F2FA-44BE-94A5-6188317A85F4}" srcId="{9EF43BC0-3FE4-4893-A664-C883F4FD48D6}" destId="{1557434D-CC96-4CA9-B5F3-DDD2C7561313}" srcOrd="0" destOrd="0" parTransId="{D4B03B71-EC65-471B-8C11-1FD30EBE9279}" sibTransId="{1CB3CEC6-8451-4CB4-BE5A-B89EE8F9439D}"/>
    <dgm:cxn modelId="{A13D3A4A-2EE4-48BE-8295-6852A91C1320}" type="presOf" srcId="{CE767A6D-9998-4650-9A4E-22F41839C747}" destId="{59646811-45F4-4C72-ABC2-CC5778743C61}" srcOrd="0" destOrd="0" presId="urn:microsoft.com/office/officeart/2005/8/layout/hList3"/>
    <dgm:cxn modelId="{9CF51FFD-C6CC-4DD7-8254-BCD3A168435F}" type="presOf" srcId="{9EF43BC0-3FE4-4893-A664-C883F4FD48D6}" destId="{A9451CC9-DF58-4B2A-BD75-ECFD27DFA880}" srcOrd="0" destOrd="0" presId="urn:microsoft.com/office/officeart/2005/8/layout/hList3"/>
    <dgm:cxn modelId="{CD751A47-7286-4C40-BF5F-966F2D20E890}" type="presOf" srcId="{74F638DB-3695-4F10-9324-E140D025B8B5}" destId="{A8F15061-0D93-440E-B12E-028F0C6DB5A0}" srcOrd="0" destOrd="0" presId="urn:microsoft.com/office/officeart/2005/8/layout/hList3"/>
    <dgm:cxn modelId="{B3FD7161-436F-40CF-A701-17D40DAA3D7B}" srcId="{1557434D-CC96-4CA9-B5F3-DDD2C7561313}" destId="{2FF90BD9-17F7-499C-AA5D-C7EE19D1E778}" srcOrd="0" destOrd="0" parTransId="{4E478A2E-23D9-4196-93C2-5AF6FF8D0A95}" sibTransId="{28C010D6-048E-4E33-AAF7-C2654285DE25}"/>
    <dgm:cxn modelId="{6441ABE5-B20B-451A-8BBA-133A86B2AEA1}" srcId="{1557434D-CC96-4CA9-B5F3-DDD2C7561313}" destId="{74F638DB-3695-4F10-9324-E140D025B8B5}" srcOrd="1" destOrd="0" parTransId="{3CEC804A-456A-4CE8-9315-083986A5FECA}" sibTransId="{1C403797-173A-4E2E-AEDB-251630D06429}"/>
    <dgm:cxn modelId="{2964223A-AEF0-4A9C-AC85-9ED1B984B8FF}" type="presOf" srcId="{1557434D-CC96-4CA9-B5F3-DDD2C7561313}" destId="{E8C80E2B-206D-457F-B7AF-3E92E7062960}" srcOrd="0" destOrd="0" presId="urn:microsoft.com/office/officeart/2005/8/layout/hList3"/>
    <dgm:cxn modelId="{26BD05FC-37E8-4A67-9FF2-536A514CADE9}" srcId="{1557434D-CC96-4CA9-B5F3-DDD2C7561313}" destId="{CE767A6D-9998-4650-9A4E-22F41839C747}" srcOrd="2" destOrd="0" parTransId="{8373545C-D3BB-4D9B-8252-9F1A92612FD9}" sibTransId="{10A9B0AC-0687-4103-B74D-CF670D69CBD5}"/>
    <dgm:cxn modelId="{D888DD8C-74FF-467C-B55D-0C9BD4C2B92C}" type="presParOf" srcId="{A9451CC9-DF58-4B2A-BD75-ECFD27DFA880}" destId="{E8C80E2B-206D-457F-B7AF-3E92E7062960}" srcOrd="0" destOrd="0" presId="urn:microsoft.com/office/officeart/2005/8/layout/hList3"/>
    <dgm:cxn modelId="{8BB93124-C1FB-4F2A-8DE2-3D06068B7379}" type="presParOf" srcId="{A9451CC9-DF58-4B2A-BD75-ECFD27DFA880}" destId="{6382DA47-2253-49EB-BB7F-CF100348601F}" srcOrd="1" destOrd="0" presId="urn:microsoft.com/office/officeart/2005/8/layout/hList3"/>
    <dgm:cxn modelId="{46235119-2937-4DF6-B688-30FD9EC4534D}" type="presParOf" srcId="{6382DA47-2253-49EB-BB7F-CF100348601F}" destId="{6F06BC17-30EA-4DAF-91ED-2D185BECD5EA}" srcOrd="0" destOrd="0" presId="urn:microsoft.com/office/officeart/2005/8/layout/hList3"/>
    <dgm:cxn modelId="{3DE5BC6D-2F1A-4035-8342-F4E5E579A509}" type="presParOf" srcId="{6382DA47-2253-49EB-BB7F-CF100348601F}" destId="{A8F15061-0D93-440E-B12E-028F0C6DB5A0}" srcOrd="1" destOrd="0" presId="urn:microsoft.com/office/officeart/2005/8/layout/hList3"/>
    <dgm:cxn modelId="{1F561DCF-F541-4EE8-B028-7306A26FC0A1}" type="presParOf" srcId="{6382DA47-2253-49EB-BB7F-CF100348601F}" destId="{59646811-45F4-4C72-ABC2-CC5778743C61}" srcOrd="2" destOrd="0" presId="urn:microsoft.com/office/officeart/2005/8/layout/hList3"/>
    <dgm:cxn modelId="{41D63294-E65D-4082-9045-618C23B69CCE}" type="presParOf" srcId="{A9451CC9-DF58-4B2A-BD75-ECFD27DFA880}" destId="{AEC64443-9795-4BA4-8692-8C1709F1D72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42420A-0F32-4B85-9514-01697A12BC0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8EEBADA-E729-42AB-B002-0C1335E7DC48}">
      <dgm:prSet phldrT="[Text]"/>
      <dgm:spPr>
        <a:solidFill>
          <a:srgbClr val="FFC000"/>
        </a:solidFill>
      </dgm:spPr>
      <dgm:t>
        <a:bodyPr/>
        <a:lstStyle/>
        <a:p>
          <a:r>
            <a:rPr lang="de-DE" dirty="0" smtClean="0"/>
            <a:t>Überbelastung</a:t>
          </a:r>
          <a:endParaRPr lang="de-DE" dirty="0"/>
        </a:p>
      </dgm:t>
    </dgm:pt>
    <dgm:pt modelId="{861CEE4C-D18E-4DA0-81B1-F6BE13242915}" type="parTrans" cxnId="{E9FD85AA-A55F-4C65-A5EB-F12764368E6D}">
      <dgm:prSet/>
      <dgm:spPr/>
      <dgm:t>
        <a:bodyPr/>
        <a:lstStyle/>
        <a:p>
          <a:endParaRPr lang="de-DE"/>
        </a:p>
      </dgm:t>
    </dgm:pt>
    <dgm:pt modelId="{D8F727A7-9F87-4579-9C7E-78958155DB2C}" type="sibTrans" cxnId="{E9FD85AA-A55F-4C65-A5EB-F12764368E6D}">
      <dgm:prSet/>
      <dgm:spPr/>
      <dgm:t>
        <a:bodyPr/>
        <a:lstStyle/>
        <a:p>
          <a:endParaRPr lang="de-DE"/>
        </a:p>
      </dgm:t>
    </dgm:pt>
    <dgm:pt modelId="{86760506-D2F2-4B3C-BC95-49891232796C}">
      <dgm:prSet phldrT="[Text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de-DE" dirty="0" smtClean="0"/>
            <a:t>Unternehmen betreibt dauerhaft Aktivitäten, die ihre Ressourcen übersteigen</a:t>
          </a:r>
          <a:endParaRPr lang="de-DE" dirty="0"/>
        </a:p>
      </dgm:t>
    </dgm:pt>
    <dgm:pt modelId="{800D6359-67AB-4F3B-B31A-B8D18A486192}" type="parTrans" cxnId="{6E3E983B-0097-4506-A089-293CC48E5A9B}">
      <dgm:prSet/>
      <dgm:spPr/>
      <dgm:t>
        <a:bodyPr/>
        <a:lstStyle/>
        <a:p>
          <a:endParaRPr lang="de-DE"/>
        </a:p>
      </dgm:t>
    </dgm:pt>
    <dgm:pt modelId="{6A19D3B3-7F50-4E27-9869-11A2BE5B21CB}" type="sibTrans" cxnId="{6E3E983B-0097-4506-A089-293CC48E5A9B}">
      <dgm:prSet/>
      <dgm:spPr/>
      <dgm:t>
        <a:bodyPr/>
        <a:lstStyle/>
        <a:p>
          <a:endParaRPr lang="de-DE"/>
        </a:p>
      </dgm:t>
    </dgm:pt>
    <dgm:pt modelId="{F27C1AF3-EC60-49B8-A59A-19BD56BF5C05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de-DE" dirty="0" smtClean="0"/>
            <a:t>Mehrfachbelastung</a:t>
          </a:r>
          <a:endParaRPr lang="de-DE" dirty="0"/>
        </a:p>
      </dgm:t>
    </dgm:pt>
    <dgm:pt modelId="{3838CBE3-597B-4C9F-8E95-CB377253F15E}" type="parTrans" cxnId="{1B4805A1-E29F-4299-B2B9-58039CABD636}">
      <dgm:prSet/>
      <dgm:spPr/>
      <dgm:t>
        <a:bodyPr/>
        <a:lstStyle/>
        <a:p>
          <a:endParaRPr lang="de-DE"/>
        </a:p>
      </dgm:t>
    </dgm:pt>
    <dgm:pt modelId="{AEDF4FD4-2B2B-4E51-A7D9-7A2F221DB309}" type="sibTrans" cxnId="{1B4805A1-E29F-4299-B2B9-58039CABD636}">
      <dgm:prSet/>
      <dgm:spPr/>
      <dgm:t>
        <a:bodyPr/>
        <a:lstStyle/>
        <a:p>
          <a:endParaRPr lang="de-DE"/>
        </a:p>
      </dgm:t>
    </dgm:pt>
    <dgm:pt modelId="{1449DACE-462B-49E9-A939-0CCBE10E3A85}">
      <dgm:prSet phldrT="[Text]"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r>
            <a:rPr lang="de-DE" dirty="0" smtClean="0"/>
            <a:t>Unternehmen betreibt dauerhaft zu viele verschiedene Aktivitäten</a:t>
          </a:r>
          <a:endParaRPr lang="de-DE" dirty="0"/>
        </a:p>
      </dgm:t>
    </dgm:pt>
    <dgm:pt modelId="{8B4D5DA8-73EE-46C7-8E92-705578E49DF6}" type="parTrans" cxnId="{72AD3BEB-57FE-4F79-B914-1371B1182AB3}">
      <dgm:prSet/>
      <dgm:spPr/>
      <dgm:t>
        <a:bodyPr/>
        <a:lstStyle/>
        <a:p>
          <a:endParaRPr lang="de-DE"/>
        </a:p>
      </dgm:t>
    </dgm:pt>
    <dgm:pt modelId="{CA7F5CC9-E88C-45A4-AA75-0F3D6989E3EC}" type="sibTrans" cxnId="{72AD3BEB-57FE-4F79-B914-1371B1182AB3}">
      <dgm:prSet/>
      <dgm:spPr/>
      <dgm:t>
        <a:bodyPr/>
        <a:lstStyle/>
        <a:p>
          <a:endParaRPr lang="de-DE"/>
        </a:p>
      </dgm:t>
    </dgm:pt>
    <dgm:pt modelId="{AAEC2CBC-2846-4768-A3A9-3107F277CD2A}">
      <dgm:prSet phldrT="[Text]"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r>
            <a:rPr lang="de-DE" dirty="0" smtClean="0"/>
            <a:t>Mangel an Fokus</a:t>
          </a:r>
          <a:endParaRPr lang="de-DE" dirty="0"/>
        </a:p>
      </dgm:t>
    </dgm:pt>
    <dgm:pt modelId="{A62D6393-5D74-4157-A3FD-92DE3B240194}" type="parTrans" cxnId="{B91236C6-4D83-48A7-B176-C74459CBEABB}">
      <dgm:prSet/>
      <dgm:spPr/>
      <dgm:t>
        <a:bodyPr/>
        <a:lstStyle/>
        <a:p>
          <a:endParaRPr lang="de-DE"/>
        </a:p>
      </dgm:t>
    </dgm:pt>
    <dgm:pt modelId="{A145B68C-A479-451F-A4A4-F809DFC33F7E}" type="sibTrans" cxnId="{B91236C6-4D83-48A7-B176-C74459CBEABB}">
      <dgm:prSet/>
      <dgm:spPr/>
      <dgm:t>
        <a:bodyPr/>
        <a:lstStyle/>
        <a:p>
          <a:endParaRPr lang="de-DE"/>
        </a:p>
      </dgm:t>
    </dgm:pt>
    <dgm:pt modelId="{C3934BCE-DA35-4E90-B6FB-D4ADA4A54230}">
      <dgm:prSet phldrT="[Text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de-DE" dirty="0" smtClean="0"/>
            <a:t>Dauerbelastung</a:t>
          </a:r>
          <a:endParaRPr lang="de-DE" dirty="0"/>
        </a:p>
      </dgm:t>
    </dgm:pt>
    <dgm:pt modelId="{0E21D2B0-0FA6-4463-8FBB-E3A52BA92BBD}" type="parTrans" cxnId="{3CD50C0B-3EB0-4A90-9F07-DA3482BEFF03}">
      <dgm:prSet/>
      <dgm:spPr/>
      <dgm:t>
        <a:bodyPr/>
        <a:lstStyle/>
        <a:p>
          <a:endParaRPr lang="de-DE"/>
        </a:p>
      </dgm:t>
    </dgm:pt>
    <dgm:pt modelId="{9F7746A5-B36C-4674-8E8B-6B41147FCCB5}" type="sibTrans" cxnId="{3CD50C0B-3EB0-4A90-9F07-DA3482BEFF03}">
      <dgm:prSet/>
      <dgm:spPr/>
      <dgm:t>
        <a:bodyPr/>
        <a:lstStyle/>
        <a:p>
          <a:endParaRPr lang="de-DE"/>
        </a:p>
      </dgm:t>
    </dgm:pt>
    <dgm:pt modelId="{D2386C80-7327-4EC2-B08C-EF5B29A49A92}">
      <dgm:prSet phldrT="[Text]"/>
      <dgm:spPr>
        <a:solidFill>
          <a:schemeClr val="tx1">
            <a:lumMod val="50000"/>
            <a:lumOff val="50000"/>
            <a:alpha val="90000"/>
          </a:schemeClr>
        </a:solidFill>
      </dgm:spPr>
      <dgm:t>
        <a:bodyPr/>
        <a:lstStyle/>
        <a:p>
          <a:r>
            <a:rPr lang="de-DE" dirty="0" smtClean="0"/>
            <a:t>Unternehmen gewährt keine </a:t>
          </a:r>
          <a:r>
            <a:rPr lang="de-DE" dirty="0" err="1" smtClean="0"/>
            <a:t>Regenerierungs</a:t>
          </a:r>
          <a:r>
            <a:rPr lang="de-DE" dirty="0" smtClean="0"/>
            <a:t>-möglichkeiten</a:t>
          </a:r>
          <a:endParaRPr lang="de-DE" dirty="0"/>
        </a:p>
      </dgm:t>
    </dgm:pt>
    <dgm:pt modelId="{52301297-2AA4-48C1-9FCC-53B6062E4ACE}" type="parTrans" cxnId="{24101B1A-C56B-4F9C-9D19-0146CC68C17E}">
      <dgm:prSet/>
      <dgm:spPr/>
      <dgm:t>
        <a:bodyPr/>
        <a:lstStyle/>
        <a:p>
          <a:endParaRPr lang="de-DE"/>
        </a:p>
      </dgm:t>
    </dgm:pt>
    <dgm:pt modelId="{09A81111-D19A-442E-9954-A1B1E58868FB}" type="sibTrans" cxnId="{24101B1A-C56B-4F9C-9D19-0146CC68C17E}">
      <dgm:prSet/>
      <dgm:spPr/>
      <dgm:t>
        <a:bodyPr/>
        <a:lstStyle/>
        <a:p>
          <a:endParaRPr lang="de-DE"/>
        </a:p>
      </dgm:t>
    </dgm:pt>
    <dgm:pt modelId="{962B59D3-9E33-4E67-8500-86371DCD5206}">
      <dgm:prSet phldrT="[Text]"/>
      <dgm:spPr>
        <a:solidFill>
          <a:schemeClr val="tx1">
            <a:lumMod val="50000"/>
            <a:lumOff val="50000"/>
            <a:alpha val="90000"/>
          </a:schemeClr>
        </a:solidFill>
      </dgm:spPr>
      <dgm:t>
        <a:bodyPr/>
        <a:lstStyle/>
        <a:p>
          <a:r>
            <a:rPr lang="de-DE" dirty="0" smtClean="0"/>
            <a:t>Dauerhaftes Operieren an der Kapazitätsgrenze</a:t>
          </a:r>
          <a:endParaRPr lang="de-DE" dirty="0"/>
        </a:p>
      </dgm:t>
    </dgm:pt>
    <dgm:pt modelId="{B3F3FC86-88CE-4EEA-829F-EFDDC37011B4}" type="parTrans" cxnId="{CBC31DA5-444B-43BD-BB38-5A3F8BBC25B0}">
      <dgm:prSet/>
      <dgm:spPr/>
      <dgm:t>
        <a:bodyPr/>
        <a:lstStyle/>
        <a:p>
          <a:endParaRPr lang="de-DE"/>
        </a:p>
      </dgm:t>
    </dgm:pt>
    <dgm:pt modelId="{494589EF-8B8E-4BD4-B1E3-F006F128B39A}" type="sibTrans" cxnId="{CBC31DA5-444B-43BD-BB38-5A3F8BBC25B0}">
      <dgm:prSet/>
      <dgm:spPr/>
      <dgm:t>
        <a:bodyPr/>
        <a:lstStyle/>
        <a:p>
          <a:endParaRPr lang="de-DE"/>
        </a:p>
      </dgm:t>
    </dgm:pt>
    <dgm:pt modelId="{EE24A65D-B707-4D3D-A254-2137C658B7EF}" type="pres">
      <dgm:prSet presAssocID="{F342420A-0F32-4B85-9514-01697A12BC0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516105B-29BE-4F51-BB3C-81F5F21CC8B9}" type="pres">
      <dgm:prSet presAssocID="{D8EEBADA-E729-42AB-B002-0C1335E7DC48}" presName="linNode" presStyleCnt="0"/>
      <dgm:spPr/>
    </dgm:pt>
    <dgm:pt modelId="{B4143B02-80FD-4A79-B321-29A3264EC579}" type="pres">
      <dgm:prSet presAssocID="{D8EEBADA-E729-42AB-B002-0C1335E7DC48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EC60A28-2673-4CC7-AE89-C64C0428441D}" type="pres">
      <dgm:prSet presAssocID="{D8EEBADA-E729-42AB-B002-0C1335E7DC48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1ACC76E-4568-443B-B51E-DB202BB4D96A}" type="pres">
      <dgm:prSet presAssocID="{D8F727A7-9F87-4579-9C7E-78958155DB2C}" presName="sp" presStyleCnt="0"/>
      <dgm:spPr/>
    </dgm:pt>
    <dgm:pt modelId="{2C5B7C8C-671B-45F1-B29E-91EA5C82E63A}" type="pres">
      <dgm:prSet presAssocID="{F27C1AF3-EC60-49B8-A59A-19BD56BF5C05}" presName="linNode" presStyleCnt="0"/>
      <dgm:spPr/>
    </dgm:pt>
    <dgm:pt modelId="{E938530E-A02A-4ADC-A64D-C82F80209251}" type="pres">
      <dgm:prSet presAssocID="{F27C1AF3-EC60-49B8-A59A-19BD56BF5C0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F4E3D59-E326-47B0-85E2-010227F2AD3C}" type="pres">
      <dgm:prSet presAssocID="{F27C1AF3-EC60-49B8-A59A-19BD56BF5C0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FDDA3CB-C267-4BCA-B307-C800E1E2347C}" type="pres">
      <dgm:prSet presAssocID="{AEDF4FD4-2B2B-4E51-A7D9-7A2F221DB309}" presName="sp" presStyleCnt="0"/>
      <dgm:spPr/>
    </dgm:pt>
    <dgm:pt modelId="{A0880CA3-72FE-4F1C-A201-4F71F872A8E3}" type="pres">
      <dgm:prSet presAssocID="{C3934BCE-DA35-4E90-B6FB-D4ADA4A54230}" presName="linNode" presStyleCnt="0"/>
      <dgm:spPr/>
    </dgm:pt>
    <dgm:pt modelId="{027577CD-C6EC-4F26-8BEB-38ACFA901EDC}" type="pres">
      <dgm:prSet presAssocID="{C3934BCE-DA35-4E90-B6FB-D4ADA4A54230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09CF0DA-71C4-492E-8C32-35B4967FC353}" type="pres">
      <dgm:prSet presAssocID="{C3934BCE-DA35-4E90-B6FB-D4ADA4A5423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31381E94-72C1-4CE2-99FC-97BE895BA9CB}" type="presOf" srcId="{1449DACE-462B-49E9-A939-0CCBE10E3A85}" destId="{2F4E3D59-E326-47B0-85E2-010227F2AD3C}" srcOrd="0" destOrd="0" presId="urn:microsoft.com/office/officeart/2005/8/layout/vList5"/>
    <dgm:cxn modelId="{24101B1A-C56B-4F9C-9D19-0146CC68C17E}" srcId="{C3934BCE-DA35-4E90-B6FB-D4ADA4A54230}" destId="{D2386C80-7327-4EC2-B08C-EF5B29A49A92}" srcOrd="0" destOrd="0" parTransId="{52301297-2AA4-48C1-9FCC-53B6062E4ACE}" sibTransId="{09A81111-D19A-442E-9954-A1B1E58868FB}"/>
    <dgm:cxn modelId="{4A0B9171-AE01-45B9-8D4D-8AF78E6AAAB3}" type="presOf" srcId="{D2386C80-7327-4EC2-B08C-EF5B29A49A92}" destId="{409CF0DA-71C4-492E-8C32-35B4967FC353}" srcOrd="0" destOrd="0" presId="urn:microsoft.com/office/officeart/2005/8/layout/vList5"/>
    <dgm:cxn modelId="{1B4805A1-E29F-4299-B2B9-58039CABD636}" srcId="{F342420A-0F32-4B85-9514-01697A12BC0C}" destId="{F27C1AF3-EC60-49B8-A59A-19BD56BF5C05}" srcOrd="1" destOrd="0" parTransId="{3838CBE3-597B-4C9F-8E95-CB377253F15E}" sibTransId="{AEDF4FD4-2B2B-4E51-A7D9-7A2F221DB309}"/>
    <dgm:cxn modelId="{C5A74FAF-C8C6-415A-8B65-08D4DFA33706}" type="presOf" srcId="{AAEC2CBC-2846-4768-A3A9-3107F277CD2A}" destId="{2F4E3D59-E326-47B0-85E2-010227F2AD3C}" srcOrd="0" destOrd="1" presId="urn:microsoft.com/office/officeart/2005/8/layout/vList5"/>
    <dgm:cxn modelId="{22A3FF65-2119-490B-B8F6-54CB0C734F8D}" type="presOf" srcId="{F27C1AF3-EC60-49B8-A59A-19BD56BF5C05}" destId="{E938530E-A02A-4ADC-A64D-C82F80209251}" srcOrd="0" destOrd="0" presId="urn:microsoft.com/office/officeart/2005/8/layout/vList5"/>
    <dgm:cxn modelId="{3CD50C0B-3EB0-4A90-9F07-DA3482BEFF03}" srcId="{F342420A-0F32-4B85-9514-01697A12BC0C}" destId="{C3934BCE-DA35-4E90-B6FB-D4ADA4A54230}" srcOrd="2" destOrd="0" parTransId="{0E21D2B0-0FA6-4463-8FBB-E3A52BA92BBD}" sibTransId="{9F7746A5-B36C-4674-8E8B-6B41147FCCB5}"/>
    <dgm:cxn modelId="{B91236C6-4D83-48A7-B176-C74459CBEABB}" srcId="{F27C1AF3-EC60-49B8-A59A-19BD56BF5C05}" destId="{AAEC2CBC-2846-4768-A3A9-3107F277CD2A}" srcOrd="1" destOrd="0" parTransId="{A62D6393-5D74-4157-A3FD-92DE3B240194}" sibTransId="{A145B68C-A479-451F-A4A4-F809DFC33F7E}"/>
    <dgm:cxn modelId="{08B91D00-2425-4B56-BFC2-11B9FD5C1691}" type="presOf" srcId="{C3934BCE-DA35-4E90-B6FB-D4ADA4A54230}" destId="{027577CD-C6EC-4F26-8BEB-38ACFA901EDC}" srcOrd="0" destOrd="0" presId="urn:microsoft.com/office/officeart/2005/8/layout/vList5"/>
    <dgm:cxn modelId="{02E730EE-EE57-41C5-A68A-B8681AF487E2}" type="presOf" srcId="{F342420A-0F32-4B85-9514-01697A12BC0C}" destId="{EE24A65D-B707-4D3D-A254-2137C658B7EF}" srcOrd="0" destOrd="0" presId="urn:microsoft.com/office/officeart/2005/8/layout/vList5"/>
    <dgm:cxn modelId="{6ABED1DF-31A7-4787-BB0E-FCC574E2CBB6}" type="presOf" srcId="{D8EEBADA-E729-42AB-B002-0C1335E7DC48}" destId="{B4143B02-80FD-4A79-B321-29A3264EC579}" srcOrd="0" destOrd="0" presId="urn:microsoft.com/office/officeart/2005/8/layout/vList5"/>
    <dgm:cxn modelId="{6E3E983B-0097-4506-A089-293CC48E5A9B}" srcId="{D8EEBADA-E729-42AB-B002-0C1335E7DC48}" destId="{86760506-D2F2-4B3C-BC95-49891232796C}" srcOrd="0" destOrd="0" parTransId="{800D6359-67AB-4F3B-B31A-B8D18A486192}" sibTransId="{6A19D3B3-7F50-4E27-9869-11A2BE5B21CB}"/>
    <dgm:cxn modelId="{72AD3BEB-57FE-4F79-B914-1371B1182AB3}" srcId="{F27C1AF3-EC60-49B8-A59A-19BD56BF5C05}" destId="{1449DACE-462B-49E9-A939-0CCBE10E3A85}" srcOrd="0" destOrd="0" parTransId="{8B4D5DA8-73EE-46C7-8E92-705578E49DF6}" sibTransId="{CA7F5CC9-E88C-45A4-AA75-0F3D6989E3EC}"/>
    <dgm:cxn modelId="{807614F1-6E0E-43DC-BB1A-9623DD95E71A}" type="presOf" srcId="{86760506-D2F2-4B3C-BC95-49891232796C}" destId="{FEC60A28-2673-4CC7-AE89-C64C0428441D}" srcOrd="0" destOrd="0" presId="urn:microsoft.com/office/officeart/2005/8/layout/vList5"/>
    <dgm:cxn modelId="{CBC31DA5-444B-43BD-BB38-5A3F8BBC25B0}" srcId="{C3934BCE-DA35-4E90-B6FB-D4ADA4A54230}" destId="{962B59D3-9E33-4E67-8500-86371DCD5206}" srcOrd="1" destOrd="0" parTransId="{B3F3FC86-88CE-4EEA-829F-EFDDC37011B4}" sibTransId="{494589EF-8B8E-4BD4-B1E3-F006F128B39A}"/>
    <dgm:cxn modelId="{4F4D9D1F-4AB6-4870-82FF-A3125AA6F617}" type="presOf" srcId="{962B59D3-9E33-4E67-8500-86371DCD5206}" destId="{409CF0DA-71C4-492E-8C32-35B4967FC353}" srcOrd="0" destOrd="1" presId="urn:microsoft.com/office/officeart/2005/8/layout/vList5"/>
    <dgm:cxn modelId="{E9FD85AA-A55F-4C65-A5EB-F12764368E6D}" srcId="{F342420A-0F32-4B85-9514-01697A12BC0C}" destId="{D8EEBADA-E729-42AB-B002-0C1335E7DC48}" srcOrd="0" destOrd="0" parTransId="{861CEE4C-D18E-4DA0-81B1-F6BE13242915}" sibTransId="{D8F727A7-9F87-4579-9C7E-78958155DB2C}"/>
    <dgm:cxn modelId="{44CC5B2D-17D2-44FD-89D4-FFBD0E8C86FD}" type="presParOf" srcId="{EE24A65D-B707-4D3D-A254-2137C658B7EF}" destId="{8516105B-29BE-4F51-BB3C-81F5F21CC8B9}" srcOrd="0" destOrd="0" presId="urn:microsoft.com/office/officeart/2005/8/layout/vList5"/>
    <dgm:cxn modelId="{84BAF1D2-E63B-473A-A12F-23A057E53797}" type="presParOf" srcId="{8516105B-29BE-4F51-BB3C-81F5F21CC8B9}" destId="{B4143B02-80FD-4A79-B321-29A3264EC579}" srcOrd="0" destOrd="0" presId="urn:microsoft.com/office/officeart/2005/8/layout/vList5"/>
    <dgm:cxn modelId="{F1091167-3C1A-481F-8020-64FA89C32EA0}" type="presParOf" srcId="{8516105B-29BE-4F51-BB3C-81F5F21CC8B9}" destId="{FEC60A28-2673-4CC7-AE89-C64C0428441D}" srcOrd="1" destOrd="0" presId="urn:microsoft.com/office/officeart/2005/8/layout/vList5"/>
    <dgm:cxn modelId="{9FB0ADCF-E1CD-4F7A-B6BC-111DE108FFDD}" type="presParOf" srcId="{EE24A65D-B707-4D3D-A254-2137C658B7EF}" destId="{D1ACC76E-4568-443B-B51E-DB202BB4D96A}" srcOrd="1" destOrd="0" presId="urn:microsoft.com/office/officeart/2005/8/layout/vList5"/>
    <dgm:cxn modelId="{D1D180B8-AED0-4848-9498-B7D54F830680}" type="presParOf" srcId="{EE24A65D-B707-4D3D-A254-2137C658B7EF}" destId="{2C5B7C8C-671B-45F1-B29E-91EA5C82E63A}" srcOrd="2" destOrd="0" presId="urn:microsoft.com/office/officeart/2005/8/layout/vList5"/>
    <dgm:cxn modelId="{01A5203C-9997-4078-986A-B5BF0CEDA45D}" type="presParOf" srcId="{2C5B7C8C-671B-45F1-B29E-91EA5C82E63A}" destId="{E938530E-A02A-4ADC-A64D-C82F80209251}" srcOrd="0" destOrd="0" presId="urn:microsoft.com/office/officeart/2005/8/layout/vList5"/>
    <dgm:cxn modelId="{300AFEFA-39C4-4E52-A82C-2BAF44D24CEF}" type="presParOf" srcId="{2C5B7C8C-671B-45F1-B29E-91EA5C82E63A}" destId="{2F4E3D59-E326-47B0-85E2-010227F2AD3C}" srcOrd="1" destOrd="0" presId="urn:microsoft.com/office/officeart/2005/8/layout/vList5"/>
    <dgm:cxn modelId="{89FB38AD-7E33-4ADB-B09A-5C29705D04B8}" type="presParOf" srcId="{EE24A65D-B707-4D3D-A254-2137C658B7EF}" destId="{BFDDA3CB-C267-4BCA-B307-C800E1E2347C}" srcOrd="3" destOrd="0" presId="urn:microsoft.com/office/officeart/2005/8/layout/vList5"/>
    <dgm:cxn modelId="{BD484E25-0C2B-4A03-84EE-63D870D59E89}" type="presParOf" srcId="{EE24A65D-B707-4D3D-A254-2137C658B7EF}" destId="{A0880CA3-72FE-4F1C-A201-4F71F872A8E3}" srcOrd="4" destOrd="0" presId="urn:microsoft.com/office/officeart/2005/8/layout/vList5"/>
    <dgm:cxn modelId="{91017F31-49D5-4C5C-B7BD-B6925D924B6F}" type="presParOf" srcId="{A0880CA3-72FE-4F1C-A201-4F71F872A8E3}" destId="{027577CD-C6EC-4F26-8BEB-38ACFA901EDC}" srcOrd="0" destOrd="0" presId="urn:microsoft.com/office/officeart/2005/8/layout/vList5"/>
    <dgm:cxn modelId="{0AF486CB-BDAB-4014-99AC-58606FFD5F1C}" type="presParOf" srcId="{A0880CA3-72FE-4F1C-A201-4F71F872A8E3}" destId="{409CF0DA-71C4-492E-8C32-35B4967FC35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DDAFFC-DAD9-4073-8E24-892919955046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3707829-5978-43A8-90FA-B7D2515948FB}">
      <dgm:prSet phldrT="[Text]"/>
      <dgm:spPr/>
      <dgm:t>
        <a:bodyPr/>
        <a:lstStyle/>
        <a:p>
          <a:r>
            <a:rPr lang="de-DE" b="1" dirty="0" smtClean="0">
              <a:latin typeface="Arial" pitchFamily="34" charset="0"/>
              <a:cs typeface="Arial" pitchFamily="34" charset="0"/>
            </a:rPr>
            <a:t>PE-Perspektive</a:t>
          </a:r>
          <a:endParaRPr lang="de-DE" b="1" dirty="0">
            <a:latin typeface="Arial" pitchFamily="34" charset="0"/>
            <a:cs typeface="Arial" pitchFamily="34" charset="0"/>
          </a:endParaRPr>
        </a:p>
      </dgm:t>
    </dgm:pt>
    <dgm:pt modelId="{9CA052C2-C5AB-4CB1-AC49-63B0FC335AA1}" type="parTrans" cxnId="{8939848E-36BC-4696-AC9A-B64AE8D755CC}">
      <dgm:prSet/>
      <dgm:spPr/>
      <dgm:t>
        <a:bodyPr/>
        <a:lstStyle/>
        <a:p>
          <a:endParaRPr lang="de-DE"/>
        </a:p>
      </dgm:t>
    </dgm:pt>
    <dgm:pt modelId="{0C966EC4-F371-486B-9859-1B50DDADD477}" type="sibTrans" cxnId="{8939848E-36BC-4696-AC9A-B64AE8D755CC}">
      <dgm:prSet/>
      <dgm:spPr/>
      <dgm:t>
        <a:bodyPr/>
        <a:lstStyle/>
        <a:p>
          <a:endParaRPr lang="de-DE"/>
        </a:p>
      </dgm:t>
    </dgm:pt>
    <dgm:pt modelId="{428E5AF3-FA41-496D-B84C-04D04987B725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de-DE" sz="2400" dirty="0" smtClean="0">
              <a:latin typeface="Arial" pitchFamily="34" charset="0"/>
              <a:cs typeface="Arial" pitchFamily="34" charset="0"/>
            </a:rPr>
            <a:t>Person</a:t>
          </a:r>
          <a:br>
            <a:rPr lang="de-DE" sz="2400" dirty="0" smtClean="0">
              <a:latin typeface="Arial" pitchFamily="34" charset="0"/>
              <a:cs typeface="Arial" pitchFamily="34" charset="0"/>
            </a:rPr>
          </a:br>
          <a:r>
            <a:rPr lang="de-DE" sz="1800" dirty="0" smtClean="0">
              <a:latin typeface="Arial" pitchFamily="34" charset="0"/>
              <a:cs typeface="Arial" pitchFamily="34" charset="0"/>
            </a:rPr>
            <a:t>Änderungen von Verhaltensweisen und Einstellungen durch Lernprozesse</a:t>
          </a:r>
          <a:endParaRPr lang="de-DE" sz="1800" dirty="0">
            <a:latin typeface="Arial" pitchFamily="34" charset="0"/>
            <a:cs typeface="Arial" pitchFamily="34" charset="0"/>
          </a:endParaRPr>
        </a:p>
      </dgm:t>
    </dgm:pt>
    <dgm:pt modelId="{98D98B9F-5428-414F-BAF6-9E34E3ADB29F}" type="parTrans" cxnId="{49CF7B11-0233-4E76-8BD1-9A1E13E84B9F}">
      <dgm:prSet/>
      <dgm:spPr/>
      <dgm:t>
        <a:bodyPr/>
        <a:lstStyle/>
        <a:p>
          <a:endParaRPr lang="de-DE"/>
        </a:p>
      </dgm:t>
    </dgm:pt>
    <dgm:pt modelId="{91A2B6ED-8E04-46FF-AB29-1DCDC9256EB4}" type="sibTrans" cxnId="{49CF7B11-0233-4E76-8BD1-9A1E13E84B9F}">
      <dgm:prSet/>
      <dgm:spPr/>
      <dgm:t>
        <a:bodyPr/>
        <a:lstStyle/>
        <a:p>
          <a:endParaRPr lang="de-DE"/>
        </a:p>
      </dgm:t>
    </dgm:pt>
    <dgm:pt modelId="{BC79D7FA-11E5-4CC4-B597-88628ABA6303}">
      <dgm:prSet phldrT="[Text]" custT="1"/>
      <dgm:spPr>
        <a:solidFill>
          <a:srgbClr val="FFC000"/>
        </a:solidFill>
      </dgm:spPr>
      <dgm:t>
        <a:bodyPr/>
        <a:lstStyle/>
        <a:p>
          <a:r>
            <a:rPr lang="de-DE" sz="2800" dirty="0" smtClean="0">
              <a:latin typeface="Arial" pitchFamily="34" charset="0"/>
              <a:cs typeface="Arial" pitchFamily="34" charset="0"/>
            </a:rPr>
            <a:t>Interaktion</a:t>
          </a:r>
          <a:br>
            <a:rPr lang="de-DE" sz="2800" dirty="0" smtClean="0">
              <a:latin typeface="Arial" pitchFamily="34" charset="0"/>
              <a:cs typeface="Arial" pitchFamily="34" charset="0"/>
            </a:rPr>
          </a:br>
          <a:r>
            <a:rPr lang="de-DE" sz="1800" dirty="0" smtClean="0">
              <a:latin typeface="Arial" pitchFamily="34" charset="0"/>
              <a:cs typeface="Arial" pitchFamily="34" charset="0"/>
            </a:rPr>
            <a:t>Änderung von Werten, Normen, Rollen, Motivation</a:t>
          </a:r>
          <a:endParaRPr lang="de-DE" sz="1800" dirty="0">
            <a:latin typeface="Arial" pitchFamily="34" charset="0"/>
            <a:cs typeface="Arial" pitchFamily="34" charset="0"/>
          </a:endParaRPr>
        </a:p>
      </dgm:t>
    </dgm:pt>
    <dgm:pt modelId="{9F263A48-B425-43A3-8645-4F1F6B6F0806}" type="parTrans" cxnId="{161291F7-0E72-4B45-9664-9E8AF79197FE}">
      <dgm:prSet/>
      <dgm:spPr/>
      <dgm:t>
        <a:bodyPr/>
        <a:lstStyle/>
        <a:p>
          <a:endParaRPr lang="de-DE"/>
        </a:p>
      </dgm:t>
    </dgm:pt>
    <dgm:pt modelId="{4ECF7143-85DF-4EB1-8912-29732BA9E31D}" type="sibTrans" cxnId="{161291F7-0E72-4B45-9664-9E8AF79197FE}">
      <dgm:prSet/>
      <dgm:spPr/>
      <dgm:t>
        <a:bodyPr/>
        <a:lstStyle/>
        <a:p>
          <a:endParaRPr lang="de-DE"/>
        </a:p>
      </dgm:t>
    </dgm:pt>
    <dgm:pt modelId="{567D6BBB-381B-47EC-A156-7FB473A3A92C}">
      <dgm:prSet phldrT="[Text]" custT="1"/>
      <dgm:spPr/>
      <dgm:t>
        <a:bodyPr/>
        <a:lstStyle/>
        <a:p>
          <a:r>
            <a:rPr lang="de-DE" sz="2400" dirty="0" smtClean="0">
              <a:latin typeface="Arial" pitchFamily="34" charset="0"/>
              <a:cs typeface="Arial" pitchFamily="34" charset="0"/>
            </a:rPr>
            <a:t>Struktur</a:t>
          </a:r>
          <a:r>
            <a:rPr lang="de-DE" sz="2000" dirty="0" smtClean="0">
              <a:latin typeface="Arial" pitchFamily="34" charset="0"/>
              <a:cs typeface="Arial" pitchFamily="34" charset="0"/>
            </a:rPr>
            <a:t/>
          </a:r>
          <a:br>
            <a:rPr lang="de-DE" sz="2000" dirty="0" smtClean="0">
              <a:latin typeface="Arial" pitchFamily="34" charset="0"/>
              <a:cs typeface="Arial" pitchFamily="34" charset="0"/>
            </a:rPr>
          </a:br>
          <a:r>
            <a:rPr lang="de-DE" sz="1800" dirty="0" smtClean="0">
              <a:latin typeface="Arial" pitchFamily="34" charset="0"/>
              <a:cs typeface="Arial" pitchFamily="34" charset="0"/>
            </a:rPr>
            <a:t>Änderung von Technologien, Strukturen und Hierarchien</a:t>
          </a:r>
          <a:endParaRPr lang="de-DE" sz="1800" dirty="0">
            <a:latin typeface="Arial" pitchFamily="34" charset="0"/>
            <a:cs typeface="Arial" pitchFamily="34" charset="0"/>
          </a:endParaRPr>
        </a:p>
      </dgm:t>
    </dgm:pt>
    <dgm:pt modelId="{314BDC54-2482-452E-8FBD-209C5ED5EE96}" type="parTrans" cxnId="{0677D9F4-AA7D-4F5C-94A4-20A56E4DFC81}">
      <dgm:prSet/>
      <dgm:spPr/>
      <dgm:t>
        <a:bodyPr/>
        <a:lstStyle/>
        <a:p>
          <a:endParaRPr lang="de-DE"/>
        </a:p>
      </dgm:t>
    </dgm:pt>
    <dgm:pt modelId="{EE539C08-3B22-468E-B9C7-B6C1ABC2A7A1}" type="sibTrans" cxnId="{0677D9F4-AA7D-4F5C-94A4-20A56E4DFC81}">
      <dgm:prSet/>
      <dgm:spPr/>
      <dgm:t>
        <a:bodyPr/>
        <a:lstStyle/>
        <a:p>
          <a:endParaRPr lang="de-DE"/>
        </a:p>
      </dgm:t>
    </dgm:pt>
    <dgm:pt modelId="{D386D585-D0DF-425A-8DD8-BD733AF3EBF5}">
      <dgm:prSet phldrT="[Text]" custT="1"/>
      <dgm:spPr>
        <a:solidFill>
          <a:srgbClr val="FF0000"/>
        </a:solidFill>
      </dgm:spPr>
      <dgm:t>
        <a:bodyPr/>
        <a:lstStyle/>
        <a:p>
          <a:r>
            <a:rPr lang="de-DE" sz="2800" dirty="0" smtClean="0">
              <a:latin typeface="Arial" pitchFamily="34" charset="0"/>
              <a:cs typeface="Arial" pitchFamily="34" charset="0"/>
            </a:rPr>
            <a:t>Prozess</a:t>
          </a:r>
          <a:r>
            <a:rPr lang="de-DE" sz="2800" dirty="0" smtClean="0"/>
            <a:t/>
          </a:r>
          <a:br>
            <a:rPr lang="de-DE" sz="2800" dirty="0" smtClean="0"/>
          </a:br>
          <a:r>
            <a:rPr lang="de-DE" sz="1800" dirty="0" smtClean="0">
              <a:latin typeface="Arial" pitchFamily="34" charset="0"/>
              <a:cs typeface="Arial" pitchFamily="34" charset="0"/>
            </a:rPr>
            <a:t>Änderungen von Arbeitsabläufen, -prozessen</a:t>
          </a:r>
          <a:endParaRPr lang="de-DE" sz="1800" dirty="0">
            <a:latin typeface="Arial" pitchFamily="34" charset="0"/>
            <a:cs typeface="Arial" pitchFamily="34" charset="0"/>
          </a:endParaRPr>
        </a:p>
      </dgm:t>
    </dgm:pt>
    <dgm:pt modelId="{A45DF678-67EA-4924-A20D-A366943F0825}" type="parTrans" cxnId="{B0B28626-3198-44E9-8BE1-F67CA5400F98}">
      <dgm:prSet/>
      <dgm:spPr/>
      <dgm:t>
        <a:bodyPr/>
        <a:lstStyle/>
        <a:p>
          <a:endParaRPr lang="de-DE"/>
        </a:p>
      </dgm:t>
    </dgm:pt>
    <dgm:pt modelId="{2D469D28-FC80-47CE-A6B2-BC84D2713AF7}" type="sibTrans" cxnId="{B0B28626-3198-44E9-8BE1-F67CA5400F98}">
      <dgm:prSet/>
      <dgm:spPr/>
      <dgm:t>
        <a:bodyPr/>
        <a:lstStyle/>
        <a:p>
          <a:endParaRPr lang="de-DE"/>
        </a:p>
      </dgm:t>
    </dgm:pt>
    <dgm:pt modelId="{3D48EF0B-4599-467B-BE57-FD45093B2F56}" type="pres">
      <dgm:prSet presAssocID="{67DDAFFC-DAD9-4073-8E24-89291995504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A4019C35-995D-4E0A-A2C0-F308A97734C4}" type="pres">
      <dgm:prSet presAssocID="{67DDAFFC-DAD9-4073-8E24-892919955046}" presName="matrix" presStyleCnt="0"/>
      <dgm:spPr/>
    </dgm:pt>
    <dgm:pt modelId="{57F2DCEB-19FD-4833-A3B1-C4A6284939A8}" type="pres">
      <dgm:prSet presAssocID="{67DDAFFC-DAD9-4073-8E24-892919955046}" presName="tile1" presStyleLbl="node1" presStyleIdx="0" presStyleCnt="4"/>
      <dgm:spPr/>
      <dgm:t>
        <a:bodyPr/>
        <a:lstStyle/>
        <a:p>
          <a:endParaRPr lang="de-DE"/>
        </a:p>
      </dgm:t>
    </dgm:pt>
    <dgm:pt modelId="{D74AAD01-CD86-48E7-8A7E-BFBB463D38C9}" type="pres">
      <dgm:prSet presAssocID="{67DDAFFC-DAD9-4073-8E24-89291995504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BF98C77-FFA2-4C10-9A60-2E31906FC8F2}" type="pres">
      <dgm:prSet presAssocID="{67DDAFFC-DAD9-4073-8E24-892919955046}" presName="tile2" presStyleLbl="node1" presStyleIdx="1" presStyleCnt="4"/>
      <dgm:spPr/>
      <dgm:t>
        <a:bodyPr/>
        <a:lstStyle/>
        <a:p>
          <a:endParaRPr lang="de-DE"/>
        </a:p>
      </dgm:t>
    </dgm:pt>
    <dgm:pt modelId="{C1D353A9-309E-4A83-A9B0-DD2F86096961}" type="pres">
      <dgm:prSet presAssocID="{67DDAFFC-DAD9-4073-8E24-89291995504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B33CE2B-18E9-4E38-B257-A6C6EDDAA436}" type="pres">
      <dgm:prSet presAssocID="{67DDAFFC-DAD9-4073-8E24-892919955046}" presName="tile3" presStyleLbl="node1" presStyleIdx="2" presStyleCnt="4" custLinFactNeighborY="-94"/>
      <dgm:spPr/>
      <dgm:t>
        <a:bodyPr/>
        <a:lstStyle/>
        <a:p>
          <a:endParaRPr lang="de-DE"/>
        </a:p>
      </dgm:t>
    </dgm:pt>
    <dgm:pt modelId="{8AC10E62-E745-49C2-9405-A6E75F98D3FD}" type="pres">
      <dgm:prSet presAssocID="{67DDAFFC-DAD9-4073-8E24-89291995504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30CE2BF-A43D-4C0C-AD31-63C219A97336}" type="pres">
      <dgm:prSet presAssocID="{67DDAFFC-DAD9-4073-8E24-892919955046}" presName="tile4" presStyleLbl="node1" presStyleIdx="3" presStyleCnt="4"/>
      <dgm:spPr/>
      <dgm:t>
        <a:bodyPr/>
        <a:lstStyle/>
        <a:p>
          <a:endParaRPr lang="de-DE"/>
        </a:p>
      </dgm:t>
    </dgm:pt>
    <dgm:pt modelId="{AB99674C-4DE0-46C9-BF12-63F58EACD5C2}" type="pres">
      <dgm:prSet presAssocID="{67DDAFFC-DAD9-4073-8E24-89291995504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D814C60-8B78-4B8D-83CC-EF088CC7AE3A}" type="pres">
      <dgm:prSet presAssocID="{67DDAFFC-DAD9-4073-8E24-892919955046}" presName="centerTile" presStyleLbl="fgShp" presStyleIdx="0" presStyleCnt="1" custLinFactNeighborX="0" custLinFactNeighborY="-1100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</dgm:ptLst>
  <dgm:cxnLst>
    <dgm:cxn modelId="{6F72F391-DACA-43D0-9A19-918AB4793A57}" type="presOf" srcId="{67DDAFFC-DAD9-4073-8E24-892919955046}" destId="{3D48EF0B-4599-467B-BE57-FD45093B2F56}" srcOrd="0" destOrd="0" presId="urn:microsoft.com/office/officeart/2005/8/layout/matrix1"/>
    <dgm:cxn modelId="{963D18BF-A58D-4B49-A73B-63A2CF0FE740}" type="presOf" srcId="{D386D585-D0DF-425A-8DD8-BD733AF3EBF5}" destId="{AB99674C-4DE0-46C9-BF12-63F58EACD5C2}" srcOrd="1" destOrd="0" presId="urn:microsoft.com/office/officeart/2005/8/layout/matrix1"/>
    <dgm:cxn modelId="{877F4372-3778-4647-94E1-543F942629BB}" type="presOf" srcId="{428E5AF3-FA41-496D-B84C-04D04987B725}" destId="{D74AAD01-CD86-48E7-8A7E-BFBB463D38C9}" srcOrd="1" destOrd="0" presId="urn:microsoft.com/office/officeart/2005/8/layout/matrix1"/>
    <dgm:cxn modelId="{49CF7B11-0233-4E76-8BD1-9A1E13E84B9F}" srcId="{D3707829-5978-43A8-90FA-B7D2515948FB}" destId="{428E5AF3-FA41-496D-B84C-04D04987B725}" srcOrd="0" destOrd="0" parTransId="{98D98B9F-5428-414F-BAF6-9E34E3ADB29F}" sibTransId="{91A2B6ED-8E04-46FF-AB29-1DCDC9256EB4}"/>
    <dgm:cxn modelId="{B0B28626-3198-44E9-8BE1-F67CA5400F98}" srcId="{D3707829-5978-43A8-90FA-B7D2515948FB}" destId="{D386D585-D0DF-425A-8DD8-BD733AF3EBF5}" srcOrd="3" destOrd="0" parTransId="{A45DF678-67EA-4924-A20D-A366943F0825}" sibTransId="{2D469D28-FC80-47CE-A6B2-BC84D2713AF7}"/>
    <dgm:cxn modelId="{98791B21-7ACF-42BE-BECD-6CA25C0BA871}" type="presOf" srcId="{D386D585-D0DF-425A-8DD8-BD733AF3EBF5}" destId="{A30CE2BF-A43D-4C0C-AD31-63C219A97336}" srcOrd="0" destOrd="0" presId="urn:microsoft.com/office/officeart/2005/8/layout/matrix1"/>
    <dgm:cxn modelId="{0677D9F4-AA7D-4F5C-94A4-20A56E4DFC81}" srcId="{D3707829-5978-43A8-90FA-B7D2515948FB}" destId="{567D6BBB-381B-47EC-A156-7FB473A3A92C}" srcOrd="2" destOrd="0" parTransId="{314BDC54-2482-452E-8FBD-209C5ED5EE96}" sibTransId="{EE539C08-3B22-468E-B9C7-B6C1ABC2A7A1}"/>
    <dgm:cxn modelId="{161291F7-0E72-4B45-9664-9E8AF79197FE}" srcId="{D3707829-5978-43A8-90FA-B7D2515948FB}" destId="{BC79D7FA-11E5-4CC4-B597-88628ABA6303}" srcOrd="1" destOrd="0" parTransId="{9F263A48-B425-43A3-8645-4F1F6B6F0806}" sibTransId="{4ECF7143-85DF-4EB1-8912-29732BA9E31D}"/>
    <dgm:cxn modelId="{6676DB25-40E9-4438-B878-3449E9780D44}" type="presOf" srcId="{428E5AF3-FA41-496D-B84C-04D04987B725}" destId="{57F2DCEB-19FD-4833-A3B1-C4A6284939A8}" srcOrd="0" destOrd="0" presId="urn:microsoft.com/office/officeart/2005/8/layout/matrix1"/>
    <dgm:cxn modelId="{BDF8C787-C47E-41B6-ABBF-40B35CEB7084}" type="presOf" srcId="{567D6BBB-381B-47EC-A156-7FB473A3A92C}" destId="{9B33CE2B-18E9-4E38-B257-A6C6EDDAA436}" srcOrd="0" destOrd="0" presId="urn:microsoft.com/office/officeart/2005/8/layout/matrix1"/>
    <dgm:cxn modelId="{78761F45-4BB6-4BD9-A4BB-D97473D2A6AA}" type="presOf" srcId="{D3707829-5978-43A8-90FA-B7D2515948FB}" destId="{2D814C60-8B78-4B8D-83CC-EF088CC7AE3A}" srcOrd="0" destOrd="0" presId="urn:microsoft.com/office/officeart/2005/8/layout/matrix1"/>
    <dgm:cxn modelId="{0DFFE054-2FD2-441F-BF09-FF9A0866817E}" type="presOf" srcId="{BC79D7FA-11E5-4CC4-B597-88628ABA6303}" destId="{C1D353A9-309E-4A83-A9B0-DD2F86096961}" srcOrd="1" destOrd="0" presId="urn:microsoft.com/office/officeart/2005/8/layout/matrix1"/>
    <dgm:cxn modelId="{C449BA60-C53F-471B-8AD1-D94F3CAE7221}" type="presOf" srcId="{BC79D7FA-11E5-4CC4-B597-88628ABA6303}" destId="{1BF98C77-FFA2-4C10-9A60-2E31906FC8F2}" srcOrd="0" destOrd="0" presId="urn:microsoft.com/office/officeart/2005/8/layout/matrix1"/>
    <dgm:cxn modelId="{DC3B0167-4E1F-4489-824A-A59F95786E86}" type="presOf" srcId="{567D6BBB-381B-47EC-A156-7FB473A3A92C}" destId="{8AC10E62-E745-49C2-9405-A6E75F98D3FD}" srcOrd="1" destOrd="0" presId="urn:microsoft.com/office/officeart/2005/8/layout/matrix1"/>
    <dgm:cxn modelId="{8939848E-36BC-4696-AC9A-B64AE8D755CC}" srcId="{67DDAFFC-DAD9-4073-8E24-892919955046}" destId="{D3707829-5978-43A8-90FA-B7D2515948FB}" srcOrd="0" destOrd="0" parTransId="{9CA052C2-C5AB-4CB1-AC49-63B0FC335AA1}" sibTransId="{0C966EC4-F371-486B-9859-1B50DDADD477}"/>
    <dgm:cxn modelId="{158FCEF0-F035-467F-8890-E107FB86CF75}" type="presParOf" srcId="{3D48EF0B-4599-467B-BE57-FD45093B2F56}" destId="{A4019C35-995D-4E0A-A2C0-F308A97734C4}" srcOrd="0" destOrd="0" presId="urn:microsoft.com/office/officeart/2005/8/layout/matrix1"/>
    <dgm:cxn modelId="{320E2C75-73E3-42FD-A953-D190E8B86AC4}" type="presParOf" srcId="{A4019C35-995D-4E0A-A2C0-F308A97734C4}" destId="{57F2DCEB-19FD-4833-A3B1-C4A6284939A8}" srcOrd="0" destOrd="0" presId="urn:microsoft.com/office/officeart/2005/8/layout/matrix1"/>
    <dgm:cxn modelId="{BABD684F-30AE-41C8-A1B6-4CCDDAEC819B}" type="presParOf" srcId="{A4019C35-995D-4E0A-A2C0-F308A97734C4}" destId="{D74AAD01-CD86-48E7-8A7E-BFBB463D38C9}" srcOrd="1" destOrd="0" presId="urn:microsoft.com/office/officeart/2005/8/layout/matrix1"/>
    <dgm:cxn modelId="{5137654A-D034-4374-9B4B-B66DF1D5F275}" type="presParOf" srcId="{A4019C35-995D-4E0A-A2C0-F308A97734C4}" destId="{1BF98C77-FFA2-4C10-9A60-2E31906FC8F2}" srcOrd="2" destOrd="0" presId="urn:microsoft.com/office/officeart/2005/8/layout/matrix1"/>
    <dgm:cxn modelId="{61B5DD3E-6E10-4C2A-8AD3-318183D250CD}" type="presParOf" srcId="{A4019C35-995D-4E0A-A2C0-F308A97734C4}" destId="{C1D353A9-309E-4A83-A9B0-DD2F86096961}" srcOrd="3" destOrd="0" presId="urn:microsoft.com/office/officeart/2005/8/layout/matrix1"/>
    <dgm:cxn modelId="{786C885F-E9E9-406D-BE84-E5472CD9A8BE}" type="presParOf" srcId="{A4019C35-995D-4E0A-A2C0-F308A97734C4}" destId="{9B33CE2B-18E9-4E38-B257-A6C6EDDAA436}" srcOrd="4" destOrd="0" presId="urn:microsoft.com/office/officeart/2005/8/layout/matrix1"/>
    <dgm:cxn modelId="{389FD1CE-0A70-4774-9A37-AA34B6308660}" type="presParOf" srcId="{A4019C35-995D-4E0A-A2C0-F308A97734C4}" destId="{8AC10E62-E745-49C2-9405-A6E75F98D3FD}" srcOrd="5" destOrd="0" presId="urn:microsoft.com/office/officeart/2005/8/layout/matrix1"/>
    <dgm:cxn modelId="{0BDFF984-3959-445D-BB3C-0DF416D35BDB}" type="presParOf" srcId="{A4019C35-995D-4E0A-A2C0-F308A97734C4}" destId="{A30CE2BF-A43D-4C0C-AD31-63C219A97336}" srcOrd="6" destOrd="0" presId="urn:microsoft.com/office/officeart/2005/8/layout/matrix1"/>
    <dgm:cxn modelId="{6FD8D76B-36DC-423C-8AE8-9C1EA7B0B98D}" type="presParOf" srcId="{A4019C35-995D-4E0A-A2C0-F308A97734C4}" destId="{AB99674C-4DE0-46C9-BF12-63F58EACD5C2}" srcOrd="7" destOrd="0" presId="urn:microsoft.com/office/officeart/2005/8/layout/matrix1"/>
    <dgm:cxn modelId="{56E41012-DD6B-4FE9-B1C7-4D079118E727}" type="presParOf" srcId="{3D48EF0B-4599-467B-BE57-FD45093B2F56}" destId="{2D814C60-8B78-4B8D-83CC-EF088CC7AE3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661073-355F-41F5-8E4D-8BA713377B35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FC077C2-E044-49E6-821A-0127882F5D93}">
      <dgm:prSet phldrT="[Text]"/>
      <dgm:spPr>
        <a:solidFill>
          <a:srgbClr val="92D050"/>
        </a:solidFill>
      </dgm:spPr>
      <dgm:t>
        <a:bodyPr/>
        <a:lstStyle/>
        <a:p>
          <a:r>
            <a:rPr lang="de-DE" dirty="0" smtClean="0"/>
            <a:t>Verstehbarkeit</a:t>
          </a:r>
          <a:br>
            <a:rPr lang="de-DE" dirty="0" smtClean="0"/>
          </a:br>
          <a:r>
            <a:rPr lang="de-DE" dirty="0" err="1" smtClean="0"/>
            <a:t>Comprehensibility</a:t>
          </a:r>
          <a:endParaRPr lang="de-DE" dirty="0"/>
        </a:p>
      </dgm:t>
    </dgm:pt>
    <dgm:pt modelId="{3EA45494-4A00-4230-8DF5-DA2CABF52709}" type="parTrans" cxnId="{58F2752C-AB73-4ACB-B9C6-D1D07DFCBEE6}">
      <dgm:prSet/>
      <dgm:spPr/>
      <dgm:t>
        <a:bodyPr/>
        <a:lstStyle/>
        <a:p>
          <a:endParaRPr lang="de-DE"/>
        </a:p>
      </dgm:t>
    </dgm:pt>
    <dgm:pt modelId="{E5FCA0E1-893E-4BCC-A184-1CF58172525F}" type="sibTrans" cxnId="{58F2752C-AB73-4ACB-B9C6-D1D07DFCBEE6}">
      <dgm:prSet/>
      <dgm:spPr/>
      <dgm:t>
        <a:bodyPr/>
        <a:lstStyle/>
        <a:p>
          <a:endParaRPr lang="de-DE"/>
        </a:p>
      </dgm:t>
    </dgm:pt>
    <dgm:pt modelId="{0F0ED963-DAFA-4C96-8A6A-4C1E49856B3F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de-DE" dirty="0" smtClean="0"/>
            <a:t>Sinnhaftigkeit</a:t>
          </a:r>
        </a:p>
        <a:p>
          <a:r>
            <a:rPr lang="de-DE" dirty="0" err="1" smtClean="0"/>
            <a:t>Meaningfulness</a:t>
          </a:r>
          <a:endParaRPr lang="de-DE" dirty="0"/>
        </a:p>
      </dgm:t>
    </dgm:pt>
    <dgm:pt modelId="{68B0FFBA-5FA2-412E-93E7-FCF4AD013332}" type="parTrans" cxnId="{C56FA2EA-A9E8-49A4-B11A-51765DD8E2C0}">
      <dgm:prSet/>
      <dgm:spPr/>
      <dgm:t>
        <a:bodyPr/>
        <a:lstStyle/>
        <a:p>
          <a:endParaRPr lang="de-DE"/>
        </a:p>
      </dgm:t>
    </dgm:pt>
    <dgm:pt modelId="{A61A2727-0F32-46A6-9AE2-5BA67EAD19B8}" type="sibTrans" cxnId="{C56FA2EA-A9E8-49A4-B11A-51765DD8E2C0}">
      <dgm:prSet/>
      <dgm:spPr/>
      <dgm:t>
        <a:bodyPr/>
        <a:lstStyle/>
        <a:p>
          <a:endParaRPr lang="de-DE"/>
        </a:p>
      </dgm:t>
    </dgm:pt>
    <dgm:pt modelId="{D8420111-D332-4D9D-8275-53072B551243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de-DE" dirty="0" err="1" smtClean="0"/>
            <a:t>Bewältigbarkeit</a:t>
          </a:r>
          <a:r>
            <a:rPr lang="de-DE" dirty="0" smtClean="0"/>
            <a:t/>
          </a:r>
          <a:br>
            <a:rPr lang="de-DE" dirty="0" smtClean="0"/>
          </a:br>
          <a:r>
            <a:rPr lang="de-DE" dirty="0" err="1" smtClean="0"/>
            <a:t>Manageability</a:t>
          </a:r>
          <a:endParaRPr lang="de-DE" dirty="0"/>
        </a:p>
      </dgm:t>
    </dgm:pt>
    <dgm:pt modelId="{DDCF339E-9EE3-42B8-B91B-07B6EF8B4FFC}" type="parTrans" cxnId="{6A75FCBC-C557-472D-B229-2B6A6ABAAEC9}">
      <dgm:prSet/>
      <dgm:spPr/>
      <dgm:t>
        <a:bodyPr/>
        <a:lstStyle/>
        <a:p>
          <a:endParaRPr lang="de-DE"/>
        </a:p>
      </dgm:t>
    </dgm:pt>
    <dgm:pt modelId="{CF7C9580-AE21-48D6-BC3D-98DC913D871B}" type="sibTrans" cxnId="{6A75FCBC-C557-472D-B229-2B6A6ABAAEC9}">
      <dgm:prSet/>
      <dgm:spPr/>
      <dgm:t>
        <a:bodyPr/>
        <a:lstStyle/>
        <a:p>
          <a:endParaRPr lang="de-DE"/>
        </a:p>
      </dgm:t>
    </dgm:pt>
    <dgm:pt modelId="{DF0EF541-FA36-46B8-9606-CE2AB1CB9BF4}" type="pres">
      <dgm:prSet presAssocID="{03661073-355F-41F5-8E4D-8BA713377B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BB16296-1DB4-4615-B4BF-AE747B9A6B70}" type="pres">
      <dgm:prSet presAssocID="{CFC077C2-E044-49E6-821A-0127882F5D9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DAC7D34-7865-4371-84D0-0EED719BCB81}" type="pres">
      <dgm:prSet presAssocID="{E5FCA0E1-893E-4BCC-A184-1CF58172525F}" presName="sibTrans" presStyleLbl="sibTrans2D1" presStyleIdx="0" presStyleCnt="3"/>
      <dgm:spPr/>
      <dgm:t>
        <a:bodyPr/>
        <a:lstStyle/>
        <a:p>
          <a:endParaRPr lang="de-DE"/>
        </a:p>
      </dgm:t>
    </dgm:pt>
    <dgm:pt modelId="{C194C0AE-1577-45C7-9F5E-3F00D649E767}" type="pres">
      <dgm:prSet presAssocID="{E5FCA0E1-893E-4BCC-A184-1CF58172525F}" presName="connectorText" presStyleLbl="sibTrans2D1" presStyleIdx="0" presStyleCnt="3"/>
      <dgm:spPr/>
      <dgm:t>
        <a:bodyPr/>
        <a:lstStyle/>
        <a:p>
          <a:endParaRPr lang="de-DE"/>
        </a:p>
      </dgm:t>
    </dgm:pt>
    <dgm:pt modelId="{400577E3-2B73-46AB-B4D8-36B53F61F417}" type="pres">
      <dgm:prSet presAssocID="{0F0ED963-DAFA-4C96-8A6A-4C1E49856B3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D63E465-A9F1-4F92-AE11-1DFAE8FE61B6}" type="pres">
      <dgm:prSet presAssocID="{A61A2727-0F32-46A6-9AE2-5BA67EAD19B8}" presName="sibTrans" presStyleLbl="sibTrans2D1" presStyleIdx="1" presStyleCnt="3"/>
      <dgm:spPr/>
      <dgm:t>
        <a:bodyPr/>
        <a:lstStyle/>
        <a:p>
          <a:endParaRPr lang="de-DE"/>
        </a:p>
      </dgm:t>
    </dgm:pt>
    <dgm:pt modelId="{3118DE9B-2A96-4DDF-BA91-3DDDAFE55B99}" type="pres">
      <dgm:prSet presAssocID="{A61A2727-0F32-46A6-9AE2-5BA67EAD19B8}" presName="connectorText" presStyleLbl="sibTrans2D1" presStyleIdx="1" presStyleCnt="3"/>
      <dgm:spPr/>
      <dgm:t>
        <a:bodyPr/>
        <a:lstStyle/>
        <a:p>
          <a:endParaRPr lang="de-DE"/>
        </a:p>
      </dgm:t>
    </dgm:pt>
    <dgm:pt modelId="{AE0D04B0-E6BB-4986-BBF9-43F0EF01AD03}" type="pres">
      <dgm:prSet presAssocID="{D8420111-D332-4D9D-8275-53072B55124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E8148CB-2362-4E71-A0C0-42EC990B7F55}" type="pres">
      <dgm:prSet presAssocID="{CF7C9580-AE21-48D6-BC3D-98DC913D871B}" presName="sibTrans" presStyleLbl="sibTrans2D1" presStyleIdx="2" presStyleCnt="3"/>
      <dgm:spPr/>
      <dgm:t>
        <a:bodyPr/>
        <a:lstStyle/>
        <a:p>
          <a:endParaRPr lang="de-DE"/>
        </a:p>
      </dgm:t>
    </dgm:pt>
    <dgm:pt modelId="{293C32A3-7093-495B-A2FB-606DA8A2BB4C}" type="pres">
      <dgm:prSet presAssocID="{CF7C9580-AE21-48D6-BC3D-98DC913D871B}" presName="connectorText" presStyleLbl="sibTrans2D1" presStyleIdx="2" presStyleCnt="3"/>
      <dgm:spPr/>
      <dgm:t>
        <a:bodyPr/>
        <a:lstStyle/>
        <a:p>
          <a:endParaRPr lang="de-DE"/>
        </a:p>
      </dgm:t>
    </dgm:pt>
  </dgm:ptLst>
  <dgm:cxnLst>
    <dgm:cxn modelId="{12CE4A72-6B97-4FD7-A2F3-DFDFB2BE629A}" type="presOf" srcId="{A61A2727-0F32-46A6-9AE2-5BA67EAD19B8}" destId="{3118DE9B-2A96-4DDF-BA91-3DDDAFE55B99}" srcOrd="1" destOrd="0" presId="urn:microsoft.com/office/officeart/2005/8/layout/cycle7"/>
    <dgm:cxn modelId="{3E2041F2-786A-49F7-8287-883ADF7CB944}" type="presOf" srcId="{CFC077C2-E044-49E6-821A-0127882F5D93}" destId="{CBB16296-1DB4-4615-B4BF-AE747B9A6B70}" srcOrd="0" destOrd="0" presId="urn:microsoft.com/office/officeart/2005/8/layout/cycle7"/>
    <dgm:cxn modelId="{60569F8E-054C-4C03-B365-F22F45265323}" type="presOf" srcId="{CF7C9580-AE21-48D6-BC3D-98DC913D871B}" destId="{293C32A3-7093-495B-A2FB-606DA8A2BB4C}" srcOrd="1" destOrd="0" presId="urn:microsoft.com/office/officeart/2005/8/layout/cycle7"/>
    <dgm:cxn modelId="{EADAA326-83AC-4F94-971C-E50A61B860B2}" type="presOf" srcId="{A61A2727-0F32-46A6-9AE2-5BA67EAD19B8}" destId="{4D63E465-A9F1-4F92-AE11-1DFAE8FE61B6}" srcOrd="0" destOrd="0" presId="urn:microsoft.com/office/officeart/2005/8/layout/cycle7"/>
    <dgm:cxn modelId="{0ACF6AC6-2D95-4127-8E36-7476C70A1BBB}" type="presOf" srcId="{03661073-355F-41F5-8E4D-8BA713377B35}" destId="{DF0EF541-FA36-46B8-9606-CE2AB1CB9BF4}" srcOrd="0" destOrd="0" presId="urn:microsoft.com/office/officeart/2005/8/layout/cycle7"/>
    <dgm:cxn modelId="{CBF82115-DE2D-4A7B-A804-6FBC1BCAA1DB}" type="presOf" srcId="{0F0ED963-DAFA-4C96-8A6A-4C1E49856B3F}" destId="{400577E3-2B73-46AB-B4D8-36B53F61F417}" srcOrd="0" destOrd="0" presId="urn:microsoft.com/office/officeart/2005/8/layout/cycle7"/>
    <dgm:cxn modelId="{D092CFE0-37AF-4D2D-A23E-FEE96D57E45F}" type="presOf" srcId="{CF7C9580-AE21-48D6-BC3D-98DC913D871B}" destId="{DE8148CB-2362-4E71-A0C0-42EC990B7F55}" srcOrd="0" destOrd="0" presId="urn:microsoft.com/office/officeart/2005/8/layout/cycle7"/>
    <dgm:cxn modelId="{C56FA2EA-A9E8-49A4-B11A-51765DD8E2C0}" srcId="{03661073-355F-41F5-8E4D-8BA713377B35}" destId="{0F0ED963-DAFA-4C96-8A6A-4C1E49856B3F}" srcOrd="1" destOrd="0" parTransId="{68B0FFBA-5FA2-412E-93E7-FCF4AD013332}" sibTransId="{A61A2727-0F32-46A6-9AE2-5BA67EAD19B8}"/>
    <dgm:cxn modelId="{D777B1F7-757A-427F-99B0-CC519F59F1AE}" type="presOf" srcId="{E5FCA0E1-893E-4BCC-A184-1CF58172525F}" destId="{C194C0AE-1577-45C7-9F5E-3F00D649E767}" srcOrd="1" destOrd="0" presId="urn:microsoft.com/office/officeart/2005/8/layout/cycle7"/>
    <dgm:cxn modelId="{96A912C7-9055-4DBF-A4F1-53074E6A03A9}" type="presOf" srcId="{D8420111-D332-4D9D-8275-53072B551243}" destId="{AE0D04B0-E6BB-4986-BBF9-43F0EF01AD03}" srcOrd="0" destOrd="0" presId="urn:microsoft.com/office/officeart/2005/8/layout/cycle7"/>
    <dgm:cxn modelId="{70795660-F3F6-43F3-8AC8-6CA6C58555ED}" type="presOf" srcId="{E5FCA0E1-893E-4BCC-A184-1CF58172525F}" destId="{7DAC7D34-7865-4371-84D0-0EED719BCB81}" srcOrd="0" destOrd="0" presId="urn:microsoft.com/office/officeart/2005/8/layout/cycle7"/>
    <dgm:cxn modelId="{58F2752C-AB73-4ACB-B9C6-D1D07DFCBEE6}" srcId="{03661073-355F-41F5-8E4D-8BA713377B35}" destId="{CFC077C2-E044-49E6-821A-0127882F5D93}" srcOrd="0" destOrd="0" parTransId="{3EA45494-4A00-4230-8DF5-DA2CABF52709}" sibTransId="{E5FCA0E1-893E-4BCC-A184-1CF58172525F}"/>
    <dgm:cxn modelId="{6A75FCBC-C557-472D-B229-2B6A6ABAAEC9}" srcId="{03661073-355F-41F5-8E4D-8BA713377B35}" destId="{D8420111-D332-4D9D-8275-53072B551243}" srcOrd="2" destOrd="0" parTransId="{DDCF339E-9EE3-42B8-B91B-07B6EF8B4FFC}" sibTransId="{CF7C9580-AE21-48D6-BC3D-98DC913D871B}"/>
    <dgm:cxn modelId="{1C32BA7D-FE7E-4A21-8592-391FFB318112}" type="presParOf" srcId="{DF0EF541-FA36-46B8-9606-CE2AB1CB9BF4}" destId="{CBB16296-1DB4-4615-B4BF-AE747B9A6B70}" srcOrd="0" destOrd="0" presId="urn:microsoft.com/office/officeart/2005/8/layout/cycle7"/>
    <dgm:cxn modelId="{CADF60A6-8464-4F01-B95E-BB445011B65C}" type="presParOf" srcId="{DF0EF541-FA36-46B8-9606-CE2AB1CB9BF4}" destId="{7DAC7D34-7865-4371-84D0-0EED719BCB81}" srcOrd="1" destOrd="0" presId="urn:microsoft.com/office/officeart/2005/8/layout/cycle7"/>
    <dgm:cxn modelId="{211833AB-A505-49BA-824C-1CA70CF7E2BF}" type="presParOf" srcId="{7DAC7D34-7865-4371-84D0-0EED719BCB81}" destId="{C194C0AE-1577-45C7-9F5E-3F00D649E767}" srcOrd="0" destOrd="0" presId="urn:microsoft.com/office/officeart/2005/8/layout/cycle7"/>
    <dgm:cxn modelId="{F5C0014E-F79E-405F-9A79-72591C03CC1D}" type="presParOf" srcId="{DF0EF541-FA36-46B8-9606-CE2AB1CB9BF4}" destId="{400577E3-2B73-46AB-B4D8-36B53F61F417}" srcOrd="2" destOrd="0" presId="urn:microsoft.com/office/officeart/2005/8/layout/cycle7"/>
    <dgm:cxn modelId="{DDA00A9A-10E0-456C-B1A2-CD3BA0F54C00}" type="presParOf" srcId="{DF0EF541-FA36-46B8-9606-CE2AB1CB9BF4}" destId="{4D63E465-A9F1-4F92-AE11-1DFAE8FE61B6}" srcOrd="3" destOrd="0" presId="urn:microsoft.com/office/officeart/2005/8/layout/cycle7"/>
    <dgm:cxn modelId="{EDB38774-326D-4AE7-A129-B5138F898FC3}" type="presParOf" srcId="{4D63E465-A9F1-4F92-AE11-1DFAE8FE61B6}" destId="{3118DE9B-2A96-4DDF-BA91-3DDDAFE55B99}" srcOrd="0" destOrd="0" presId="urn:microsoft.com/office/officeart/2005/8/layout/cycle7"/>
    <dgm:cxn modelId="{3CEE2DFC-2623-4A02-89A7-80946F4C0AEF}" type="presParOf" srcId="{DF0EF541-FA36-46B8-9606-CE2AB1CB9BF4}" destId="{AE0D04B0-E6BB-4986-BBF9-43F0EF01AD03}" srcOrd="4" destOrd="0" presId="urn:microsoft.com/office/officeart/2005/8/layout/cycle7"/>
    <dgm:cxn modelId="{DF69D4D0-29A3-4AF2-A77B-A5DEC3577C9A}" type="presParOf" srcId="{DF0EF541-FA36-46B8-9606-CE2AB1CB9BF4}" destId="{DE8148CB-2362-4E71-A0C0-42EC990B7F55}" srcOrd="5" destOrd="0" presId="urn:microsoft.com/office/officeart/2005/8/layout/cycle7"/>
    <dgm:cxn modelId="{DEA9A7A0-8075-45E2-A175-87C629DB8248}" type="presParOf" srcId="{DE8148CB-2362-4E71-A0C0-42EC990B7F55}" destId="{293C32A3-7093-495B-A2FB-606DA8A2BB4C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2EDAB7-1382-4D25-9600-2064C7533E5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21DF887-9652-4FCB-B7B5-6EBBE03D233B}">
      <dgm:prSet phldrT="[Text]"/>
      <dgm:spPr>
        <a:solidFill>
          <a:srgbClr val="92D050"/>
        </a:solidFill>
      </dgm:spPr>
      <dgm:t>
        <a:bodyPr/>
        <a:lstStyle/>
        <a:p>
          <a:r>
            <a:rPr lang="de-DE" dirty="0" smtClean="0">
              <a:latin typeface="Arial" pitchFamily="34" charset="0"/>
              <a:cs typeface="Arial" pitchFamily="34" charset="0"/>
            </a:rPr>
            <a:t>Verstehbarkeit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AE133FD0-D7B1-4A77-AF0B-D8A9486F4A38}" type="parTrans" cxnId="{F4CAE612-BA0C-4889-8E6C-2C41D40D6985}">
      <dgm:prSet/>
      <dgm:spPr/>
      <dgm:t>
        <a:bodyPr/>
        <a:lstStyle/>
        <a:p>
          <a:endParaRPr lang="de-DE"/>
        </a:p>
      </dgm:t>
    </dgm:pt>
    <dgm:pt modelId="{2E118FA5-3878-44E3-9833-A74FA808063F}" type="sibTrans" cxnId="{F4CAE612-BA0C-4889-8E6C-2C41D40D6985}">
      <dgm:prSet/>
      <dgm:spPr/>
      <dgm:t>
        <a:bodyPr/>
        <a:lstStyle/>
        <a:p>
          <a:endParaRPr lang="de-DE"/>
        </a:p>
      </dgm:t>
    </dgm:pt>
    <dgm:pt modelId="{87E1B907-78DE-4B0F-8160-7F878C73D57B}">
      <dgm:prSet phldrT="[Text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de-DE" dirty="0" smtClean="0">
              <a:latin typeface="Arial" pitchFamily="34" charset="0"/>
              <a:cs typeface="Arial" pitchFamily="34" charset="0"/>
            </a:rPr>
            <a:t>Verlässliche Unternehmenspolitik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C9293F0B-4B0F-46A6-A3A8-2133E211B53E}" type="parTrans" cxnId="{B43C6015-05EE-48A5-A95D-8B27905E89F7}">
      <dgm:prSet/>
      <dgm:spPr/>
      <dgm:t>
        <a:bodyPr/>
        <a:lstStyle/>
        <a:p>
          <a:endParaRPr lang="de-DE"/>
        </a:p>
      </dgm:t>
    </dgm:pt>
    <dgm:pt modelId="{A79FD468-3424-4638-9960-AF08525B0D05}" type="sibTrans" cxnId="{B43C6015-05EE-48A5-A95D-8B27905E89F7}">
      <dgm:prSet/>
      <dgm:spPr/>
      <dgm:t>
        <a:bodyPr/>
        <a:lstStyle/>
        <a:p>
          <a:endParaRPr lang="de-DE"/>
        </a:p>
      </dgm:t>
    </dgm:pt>
    <dgm:pt modelId="{3D236217-6968-4D9F-A07D-9156471D1AB9}">
      <dgm:prSet phldrT="[Text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de-DE" dirty="0" smtClean="0">
              <a:latin typeface="Arial" pitchFamily="34" charset="0"/>
              <a:cs typeface="Arial" pitchFamily="34" charset="0"/>
            </a:rPr>
            <a:t>Einbindung der Mitarbeiter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630E9535-C9A4-42E2-9E23-3C99086DA342}" type="parTrans" cxnId="{9EE56392-3FFF-4E71-A449-FEFD089C9004}">
      <dgm:prSet/>
      <dgm:spPr/>
      <dgm:t>
        <a:bodyPr/>
        <a:lstStyle/>
        <a:p>
          <a:endParaRPr lang="de-DE"/>
        </a:p>
      </dgm:t>
    </dgm:pt>
    <dgm:pt modelId="{8909AEAD-572C-4649-9C5F-47421D1DA621}" type="sibTrans" cxnId="{9EE56392-3FFF-4E71-A449-FEFD089C9004}">
      <dgm:prSet/>
      <dgm:spPr/>
      <dgm:t>
        <a:bodyPr/>
        <a:lstStyle/>
        <a:p>
          <a:endParaRPr lang="de-DE"/>
        </a:p>
      </dgm:t>
    </dgm:pt>
    <dgm:pt modelId="{6B33E105-3AA4-410B-866E-5C26EB01971E}">
      <dgm:prSet phldrT="[Text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de-DE" dirty="0" smtClean="0">
              <a:latin typeface="Arial" pitchFamily="34" charset="0"/>
              <a:cs typeface="Arial" pitchFamily="34" charset="0"/>
            </a:rPr>
            <a:t>Ressourcen, Qualifizieren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CD46B1B3-0900-41CE-A172-237065B1E58A}" type="parTrans" cxnId="{97839C85-F32C-4F36-803D-F6113188F093}">
      <dgm:prSet/>
      <dgm:spPr/>
      <dgm:t>
        <a:bodyPr/>
        <a:lstStyle/>
        <a:p>
          <a:endParaRPr lang="de-DE"/>
        </a:p>
      </dgm:t>
    </dgm:pt>
    <dgm:pt modelId="{753CB013-FFF3-48D1-AC49-A47B824EB53A}" type="sibTrans" cxnId="{97839C85-F32C-4F36-803D-F6113188F093}">
      <dgm:prSet/>
      <dgm:spPr/>
      <dgm:t>
        <a:bodyPr/>
        <a:lstStyle/>
        <a:p>
          <a:endParaRPr lang="de-DE"/>
        </a:p>
      </dgm:t>
    </dgm:pt>
    <dgm:pt modelId="{ACC5FD4E-0DFA-449D-B99D-C3BDBE88BE18}">
      <dgm:prSet phldrT="[Text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de-DE" dirty="0" smtClean="0">
              <a:latin typeface="Arial" pitchFamily="34" charset="0"/>
              <a:cs typeface="Arial" pitchFamily="34" charset="0"/>
            </a:rPr>
            <a:t>Gesundheitsorientiertes Führungsverhalten, Wertschätzung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F813201A-35B7-41C7-B503-9735DE82B80D}" type="parTrans" cxnId="{DC4B714C-F97D-4531-ABA4-30092EDCD7FF}">
      <dgm:prSet/>
      <dgm:spPr/>
      <dgm:t>
        <a:bodyPr/>
        <a:lstStyle/>
        <a:p>
          <a:endParaRPr lang="de-DE"/>
        </a:p>
      </dgm:t>
    </dgm:pt>
    <dgm:pt modelId="{362FD63B-6235-4BCF-A1FC-4D7F3C87A38B}" type="sibTrans" cxnId="{DC4B714C-F97D-4531-ABA4-30092EDCD7FF}">
      <dgm:prSet/>
      <dgm:spPr/>
      <dgm:t>
        <a:bodyPr/>
        <a:lstStyle/>
        <a:p>
          <a:endParaRPr lang="de-DE"/>
        </a:p>
      </dgm:t>
    </dgm:pt>
    <dgm:pt modelId="{A1432C94-9ED9-4B81-B7B8-4E91982CB4FC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de-DE" dirty="0" smtClean="0">
              <a:latin typeface="Arial" pitchFamily="34" charset="0"/>
              <a:cs typeface="Arial" pitchFamily="34" charset="0"/>
            </a:rPr>
            <a:t>Sinnhaftigkeit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4807B692-84F2-4620-A195-B2ED4D6F1ADE}" type="parTrans" cxnId="{106211E4-D09B-4FFA-BB48-B25DE3B47C1F}">
      <dgm:prSet/>
      <dgm:spPr/>
      <dgm:t>
        <a:bodyPr/>
        <a:lstStyle/>
        <a:p>
          <a:endParaRPr lang="de-DE"/>
        </a:p>
      </dgm:t>
    </dgm:pt>
    <dgm:pt modelId="{49096D44-7CEA-4537-B87F-2190B820DBB9}" type="sibTrans" cxnId="{106211E4-D09B-4FFA-BB48-B25DE3B47C1F}">
      <dgm:prSet/>
      <dgm:spPr/>
      <dgm:t>
        <a:bodyPr/>
        <a:lstStyle/>
        <a:p>
          <a:endParaRPr lang="de-DE"/>
        </a:p>
      </dgm:t>
    </dgm:pt>
    <dgm:pt modelId="{4B5F7653-DE3D-4BBC-94EC-C965FA76487B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de-DE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es gibt tragfähige sinnstiftende Zusammenhänge</a:t>
          </a:r>
          <a:endParaRPr lang="de-DE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BF0569C1-F3E2-4623-8946-3454293FE992}" type="parTrans" cxnId="{D140397A-9384-4146-B5DC-1546CB1B9A1D}">
      <dgm:prSet/>
      <dgm:spPr/>
      <dgm:t>
        <a:bodyPr/>
        <a:lstStyle/>
        <a:p>
          <a:endParaRPr lang="de-DE"/>
        </a:p>
      </dgm:t>
    </dgm:pt>
    <dgm:pt modelId="{9A4D6385-DE77-4A31-98AE-F707B9BB8E7D}" type="sibTrans" cxnId="{D140397A-9384-4146-B5DC-1546CB1B9A1D}">
      <dgm:prSet/>
      <dgm:spPr/>
      <dgm:t>
        <a:bodyPr/>
        <a:lstStyle/>
        <a:p>
          <a:endParaRPr lang="de-DE"/>
        </a:p>
      </dgm:t>
    </dgm:pt>
    <dgm:pt modelId="{38BECA94-53AD-4905-AA99-AC695E4B8CBF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de-DE" dirty="0" smtClean="0">
              <a:latin typeface="Arial" pitchFamily="34" charset="0"/>
              <a:cs typeface="Arial" pitchFamily="34" charset="0"/>
            </a:rPr>
            <a:t>Eigenverantwortlichkeit und Partizipation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D39F06C0-075B-4657-A64A-0C503F4B99E1}" type="parTrans" cxnId="{DC2525E2-A618-4889-B593-CDE2937D643D}">
      <dgm:prSet/>
      <dgm:spPr/>
      <dgm:t>
        <a:bodyPr/>
        <a:lstStyle/>
        <a:p>
          <a:endParaRPr lang="de-DE"/>
        </a:p>
      </dgm:t>
    </dgm:pt>
    <dgm:pt modelId="{1FD7BA9B-5869-47CB-8B34-A31A48DBA73E}" type="sibTrans" cxnId="{DC2525E2-A618-4889-B593-CDE2937D643D}">
      <dgm:prSet/>
      <dgm:spPr/>
      <dgm:t>
        <a:bodyPr/>
        <a:lstStyle/>
        <a:p>
          <a:endParaRPr lang="de-DE"/>
        </a:p>
      </dgm:t>
    </dgm:pt>
    <dgm:pt modelId="{4456BD5E-50EE-4881-B851-52BFA8FDAB8D}">
      <dgm:prSet phldrT="[Text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de-DE" dirty="0" smtClean="0">
              <a:latin typeface="Arial" pitchFamily="34" charset="0"/>
              <a:cs typeface="Arial" pitchFamily="34" charset="0"/>
            </a:rPr>
            <a:t>Transparenz von Entscheidungen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19C17737-A7F8-4778-840C-1427D4041AC4}" type="parTrans" cxnId="{4A93C610-72D4-4ABE-977A-4BAEEBC47D30}">
      <dgm:prSet/>
      <dgm:spPr/>
      <dgm:t>
        <a:bodyPr/>
        <a:lstStyle/>
        <a:p>
          <a:endParaRPr lang="de-DE"/>
        </a:p>
      </dgm:t>
    </dgm:pt>
    <dgm:pt modelId="{F9C1A4BB-00A3-47E0-807E-7AD1300FB8DF}" type="sibTrans" cxnId="{4A93C610-72D4-4ABE-977A-4BAEEBC47D30}">
      <dgm:prSet/>
      <dgm:spPr/>
      <dgm:t>
        <a:bodyPr/>
        <a:lstStyle/>
        <a:p>
          <a:endParaRPr lang="de-DE"/>
        </a:p>
      </dgm:t>
    </dgm:pt>
    <dgm:pt modelId="{6457F951-000C-4EE5-A300-56482C7A4FD2}">
      <dgm:prSet phldrT="[Text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de-DE" dirty="0" smtClean="0">
              <a:latin typeface="Arial" pitchFamily="34" charset="0"/>
              <a:cs typeface="Arial" pitchFamily="34" charset="0"/>
            </a:rPr>
            <a:t>Klarheit in der Verteilung von Kompetenz und Verantwortung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E8C70C9E-5093-4BED-A09B-FC50FF111224}" type="parTrans" cxnId="{08758B26-1E9D-4DA1-80BF-884DC0606A6A}">
      <dgm:prSet/>
      <dgm:spPr/>
      <dgm:t>
        <a:bodyPr/>
        <a:lstStyle/>
        <a:p>
          <a:endParaRPr lang="de-DE"/>
        </a:p>
      </dgm:t>
    </dgm:pt>
    <dgm:pt modelId="{E0535D1B-DBE0-4391-907C-7DDBFE03ECE3}" type="sibTrans" cxnId="{08758B26-1E9D-4DA1-80BF-884DC0606A6A}">
      <dgm:prSet/>
      <dgm:spPr/>
      <dgm:t>
        <a:bodyPr/>
        <a:lstStyle/>
        <a:p>
          <a:endParaRPr lang="de-DE"/>
        </a:p>
      </dgm:t>
    </dgm:pt>
    <dgm:pt modelId="{CE662C1D-8425-4EC8-8129-7EFDF7D4FF43}">
      <dgm:prSet phldrT="[Text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de-DE" dirty="0" smtClean="0">
              <a:latin typeface="Arial" pitchFamily="34" charset="0"/>
              <a:cs typeface="Arial" pitchFamily="34" charset="0"/>
            </a:rPr>
            <a:t>Soziale Unterstützung, Kollegialität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95D4C13B-DD82-4131-A84E-4005B86FDAB5}" type="parTrans" cxnId="{98163D25-BB70-4DA3-83C2-D0D95AF794FB}">
      <dgm:prSet/>
      <dgm:spPr/>
      <dgm:t>
        <a:bodyPr/>
        <a:lstStyle/>
        <a:p>
          <a:endParaRPr lang="de-DE"/>
        </a:p>
      </dgm:t>
    </dgm:pt>
    <dgm:pt modelId="{A4BB9C03-4F16-4F7A-B40C-8106CF2E957C}" type="sibTrans" cxnId="{98163D25-BB70-4DA3-83C2-D0D95AF794FB}">
      <dgm:prSet/>
      <dgm:spPr/>
      <dgm:t>
        <a:bodyPr/>
        <a:lstStyle/>
        <a:p>
          <a:endParaRPr lang="de-DE"/>
        </a:p>
      </dgm:t>
    </dgm:pt>
    <dgm:pt modelId="{C463EE0B-5988-443E-AA74-ACBC9E2E6766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de-DE" dirty="0" smtClean="0">
              <a:latin typeface="Arial" pitchFamily="34" charset="0"/>
              <a:cs typeface="Arial" pitchFamily="34" charset="0"/>
            </a:rPr>
            <a:t>Vermittlung, was das Ziel der Herausforderung ist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16BE9BA6-65A9-4452-A1BD-16D14D5A7746}" type="parTrans" cxnId="{7C1CA5F6-8F18-412E-9737-DE7606464453}">
      <dgm:prSet/>
      <dgm:spPr/>
      <dgm:t>
        <a:bodyPr/>
        <a:lstStyle/>
        <a:p>
          <a:endParaRPr lang="de-DE"/>
        </a:p>
      </dgm:t>
    </dgm:pt>
    <dgm:pt modelId="{32F9D123-8A92-4EDD-A7A9-DBC7D961D42D}" type="sibTrans" cxnId="{7C1CA5F6-8F18-412E-9737-DE7606464453}">
      <dgm:prSet/>
      <dgm:spPr/>
      <dgm:t>
        <a:bodyPr/>
        <a:lstStyle/>
        <a:p>
          <a:endParaRPr lang="de-DE"/>
        </a:p>
      </dgm:t>
    </dgm:pt>
    <dgm:pt modelId="{F5D24EF0-35DB-4546-A65E-921CCC3F1B3D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de-DE" dirty="0" smtClean="0">
              <a:latin typeface="Arial" pitchFamily="34" charset="0"/>
              <a:cs typeface="Arial" pitchFamily="34" charset="0"/>
            </a:rPr>
            <a:t>Vermittlung des Gefühls, dass es Sinn macht sich zu engagieren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A5E39CCA-1E3D-48AB-B20B-AA2EF50D7EDB}" type="parTrans" cxnId="{59DB1229-1CAC-44AD-B9B6-4B2A87DE3950}">
      <dgm:prSet/>
      <dgm:spPr/>
      <dgm:t>
        <a:bodyPr/>
        <a:lstStyle/>
        <a:p>
          <a:endParaRPr lang="de-DE"/>
        </a:p>
      </dgm:t>
    </dgm:pt>
    <dgm:pt modelId="{E47A8638-ADCB-4BEE-A4B4-9CA76E313D77}" type="sibTrans" cxnId="{59DB1229-1CAC-44AD-B9B6-4B2A87DE3950}">
      <dgm:prSet/>
      <dgm:spPr/>
      <dgm:t>
        <a:bodyPr/>
        <a:lstStyle/>
        <a:p>
          <a:endParaRPr lang="de-DE"/>
        </a:p>
      </dgm:t>
    </dgm:pt>
    <dgm:pt modelId="{6BCB0CB7-9D2D-4D10-BD87-5A85EB7BBA6C}">
      <dgm:prSet phldrT="[Text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de-DE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Herausforderungen der Umwelt werden als verständlich, überschaubar, vorhersagbar erlebt</a:t>
          </a:r>
          <a:r>
            <a:rPr lang="de-DE" dirty="0" smtClean="0">
              <a:latin typeface="Arial" pitchFamily="34" charset="0"/>
              <a:cs typeface="Arial" pitchFamily="34" charset="0"/>
            </a:rPr>
            <a:t>.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761777A5-48F8-487B-9108-9FCE24A38BC3}" type="parTrans" cxnId="{9FB0EC15-9E01-4C20-B1FB-1D86DB1071F8}">
      <dgm:prSet/>
      <dgm:spPr/>
      <dgm:t>
        <a:bodyPr/>
        <a:lstStyle/>
        <a:p>
          <a:endParaRPr lang="de-DE"/>
        </a:p>
      </dgm:t>
    </dgm:pt>
    <dgm:pt modelId="{6E15095E-2479-4F63-9A0A-76EAE639E799}" type="sibTrans" cxnId="{9FB0EC15-9E01-4C20-B1FB-1D86DB1071F8}">
      <dgm:prSet/>
      <dgm:spPr/>
      <dgm:t>
        <a:bodyPr/>
        <a:lstStyle/>
        <a:p>
          <a:endParaRPr lang="de-DE"/>
        </a:p>
      </dgm:t>
    </dgm:pt>
    <dgm:pt modelId="{3CB4A303-4594-4A9E-8787-EFD32423CFBC}">
      <dgm:prSet phldrT="[Text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de-DE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es ist erlebbar, dass den Anforderungen und Stressoren passende Ressourcen gegenüber stehen (</a:t>
          </a:r>
          <a:r>
            <a:rPr lang="de-DE" b="1" dirty="0" err="1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demand</a:t>
          </a:r>
          <a:r>
            <a:rPr lang="de-DE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-</a:t>
          </a:r>
          <a:r>
            <a:rPr lang="de-DE" b="1" dirty="0" err="1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resources</a:t>
          </a:r>
          <a:r>
            <a:rPr lang="de-DE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-Fit)</a:t>
          </a:r>
          <a:endParaRPr lang="de-DE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8EC0DC0F-232B-4D07-BA33-4A6124AA9171}" type="sibTrans" cxnId="{D72F0FCB-C897-44B4-8586-ECDA45045009}">
      <dgm:prSet/>
      <dgm:spPr/>
      <dgm:t>
        <a:bodyPr/>
        <a:lstStyle/>
        <a:p>
          <a:endParaRPr lang="de-DE"/>
        </a:p>
      </dgm:t>
    </dgm:pt>
    <dgm:pt modelId="{24697338-FFDD-44F4-9861-34C00A5A8ADA}" type="parTrans" cxnId="{D72F0FCB-C897-44B4-8586-ECDA45045009}">
      <dgm:prSet/>
      <dgm:spPr/>
      <dgm:t>
        <a:bodyPr/>
        <a:lstStyle/>
        <a:p>
          <a:endParaRPr lang="de-DE"/>
        </a:p>
      </dgm:t>
    </dgm:pt>
    <dgm:pt modelId="{7D2B948C-8B54-48A3-B54F-6EEC75C89BAC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de-DE" dirty="0" err="1" smtClean="0">
              <a:latin typeface="Arial" pitchFamily="34" charset="0"/>
              <a:cs typeface="Arial" pitchFamily="34" charset="0"/>
            </a:rPr>
            <a:t>Bewältigbarkeit</a:t>
          </a:r>
          <a:endParaRPr lang="de-DE" dirty="0">
            <a:latin typeface="Arial" pitchFamily="34" charset="0"/>
            <a:cs typeface="Arial" pitchFamily="34" charset="0"/>
          </a:endParaRPr>
        </a:p>
      </dgm:t>
    </dgm:pt>
    <dgm:pt modelId="{4D5D88D6-77C7-4164-8D22-D4D054ACE65A}" type="sibTrans" cxnId="{B8681CDE-058B-400C-AE48-889933D46227}">
      <dgm:prSet/>
      <dgm:spPr/>
      <dgm:t>
        <a:bodyPr/>
        <a:lstStyle/>
        <a:p>
          <a:endParaRPr lang="de-DE"/>
        </a:p>
      </dgm:t>
    </dgm:pt>
    <dgm:pt modelId="{05B97F30-FAA7-4A87-8FD0-76DED6C81A12}" type="parTrans" cxnId="{B8681CDE-058B-400C-AE48-889933D46227}">
      <dgm:prSet/>
      <dgm:spPr/>
      <dgm:t>
        <a:bodyPr/>
        <a:lstStyle/>
        <a:p>
          <a:endParaRPr lang="de-DE"/>
        </a:p>
      </dgm:t>
    </dgm:pt>
    <dgm:pt modelId="{23D3B6C3-34E6-4DC5-9271-2CB067055296}" type="pres">
      <dgm:prSet presAssocID="{462EDAB7-1382-4D25-9600-2064C7533E5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A1E14D86-CDA3-40E4-8D53-CE5BB4C19A83}" type="pres">
      <dgm:prSet presAssocID="{321DF887-9652-4FCB-B7B5-6EBBE03D233B}" presName="linNode" presStyleCnt="0"/>
      <dgm:spPr/>
    </dgm:pt>
    <dgm:pt modelId="{4250B0B2-EB3A-4ACE-8D2D-A36D07AA6114}" type="pres">
      <dgm:prSet presAssocID="{321DF887-9652-4FCB-B7B5-6EBBE03D233B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92B6558-648D-4291-A9C3-108703A64F32}" type="pres">
      <dgm:prSet presAssocID="{321DF887-9652-4FCB-B7B5-6EBBE03D233B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D1690CD-01FC-4757-B05E-FECC1F0F1BEF}" type="pres">
      <dgm:prSet presAssocID="{2E118FA5-3878-44E3-9833-A74FA808063F}" presName="sp" presStyleCnt="0"/>
      <dgm:spPr/>
    </dgm:pt>
    <dgm:pt modelId="{1D101C3B-BF7C-4926-9DBA-446413AE4F48}" type="pres">
      <dgm:prSet presAssocID="{7D2B948C-8B54-48A3-B54F-6EEC75C89BAC}" presName="linNode" presStyleCnt="0"/>
      <dgm:spPr/>
    </dgm:pt>
    <dgm:pt modelId="{BA7A02EB-159C-46C8-9687-8D603D5F6EB2}" type="pres">
      <dgm:prSet presAssocID="{7D2B948C-8B54-48A3-B54F-6EEC75C89BA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CE419B9-F032-401D-9082-9D7291F68C01}" type="pres">
      <dgm:prSet presAssocID="{7D2B948C-8B54-48A3-B54F-6EEC75C89BA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8C79E52-40E0-47ED-9847-243A4865E3A9}" type="pres">
      <dgm:prSet presAssocID="{4D5D88D6-77C7-4164-8D22-D4D054ACE65A}" presName="sp" presStyleCnt="0"/>
      <dgm:spPr/>
    </dgm:pt>
    <dgm:pt modelId="{0E2132EE-970F-4ED5-8EBE-C3C826E2FE71}" type="pres">
      <dgm:prSet presAssocID="{A1432C94-9ED9-4B81-B7B8-4E91982CB4FC}" presName="linNode" presStyleCnt="0"/>
      <dgm:spPr/>
    </dgm:pt>
    <dgm:pt modelId="{D797F9A4-8D74-43A8-B89F-7D3BA893FC13}" type="pres">
      <dgm:prSet presAssocID="{A1432C94-9ED9-4B81-B7B8-4E91982CB4FC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FEF6C31-70C6-49C6-8A75-54A010E78B9F}" type="pres">
      <dgm:prSet presAssocID="{A1432C94-9ED9-4B81-B7B8-4E91982CB4FC}" presName="descendantText" presStyleLbl="alignAccFollowNode1" presStyleIdx="2" presStyleCnt="3" custLinFactNeighborX="1" custLinFactNeighborY="-120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1248ED73-C9F9-4629-AD66-1E7DF7CB81E8}" type="presOf" srcId="{6BCB0CB7-9D2D-4D10-BD87-5A85EB7BBA6C}" destId="{492B6558-648D-4291-A9C3-108703A64F32}" srcOrd="0" destOrd="0" presId="urn:microsoft.com/office/officeart/2005/8/layout/vList5"/>
    <dgm:cxn modelId="{7399D2D5-7791-4253-A5AD-6ABD17961141}" type="presOf" srcId="{CE662C1D-8425-4EC8-8129-7EFDF7D4FF43}" destId="{3CE419B9-F032-401D-9082-9D7291F68C01}" srcOrd="0" destOrd="2" presId="urn:microsoft.com/office/officeart/2005/8/layout/vList5"/>
    <dgm:cxn modelId="{DC2525E2-A618-4889-B593-CDE2937D643D}" srcId="{A1432C94-9ED9-4B81-B7B8-4E91982CB4FC}" destId="{38BECA94-53AD-4905-AA99-AC695E4B8CBF}" srcOrd="2" destOrd="0" parTransId="{D39F06C0-075B-4657-A64A-0C503F4B99E1}" sibTransId="{1FD7BA9B-5869-47CB-8B34-A31A48DBA73E}"/>
    <dgm:cxn modelId="{FD0991D8-91BE-4FD0-AB90-AF65D757D54F}" type="presOf" srcId="{3D236217-6968-4D9F-A07D-9156471D1AB9}" destId="{492B6558-648D-4291-A9C3-108703A64F32}" srcOrd="0" destOrd="4" presId="urn:microsoft.com/office/officeart/2005/8/layout/vList5"/>
    <dgm:cxn modelId="{4A93C610-72D4-4ABE-977A-4BAEEBC47D30}" srcId="{321DF887-9652-4FCB-B7B5-6EBBE03D233B}" destId="{4456BD5E-50EE-4881-B851-52BFA8FDAB8D}" srcOrd="2" destOrd="0" parTransId="{19C17737-A7F8-4778-840C-1427D4041AC4}" sibTransId="{F9C1A4BB-00A3-47E0-807E-7AD1300FB8DF}"/>
    <dgm:cxn modelId="{F4CAE612-BA0C-4889-8E6C-2C41D40D6985}" srcId="{462EDAB7-1382-4D25-9600-2064C7533E5F}" destId="{321DF887-9652-4FCB-B7B5-6EBBE03D233B}" srcOrd="0" destOrd="0" parTransId="{AE133FD0-D7B1-4A77-AF0B-D8A9486F4A38}" sibTransId="{2E118FA5-3878-44E3-9833-A74FA808063F}"/>
    <dgm:cxn modelId="{B43C6015-05EE-48A5-A95D-8B27905E89F7}" srcId="{321DF887-9652-4FCB-B7B5-6EBBE03D233B}" destId="{87E1B907-78DE-4B0F-8160-7F878C73D57B}" srcOrd="1" destOrd="0" parTransId="{C9293F0B-4B0F-46A6-A3A8-2133E211B53E}" sibTransId="{A79FD468-3424-4638-9960-AF08525B0D05}"/>
    <dgm:cxn modelId="{D140397A-9384-4146-B5DC-1546CB1B9A1D}" srcId="{A1432C94-9ED9-4B81-B7B8-4E91982CB4FC}" destId="{4B5F7653-DE3D-4BBC-94EC-C965FA76487B}" srcOrd="0" destOrd="0" parTransId="{BF0569C1-F3E2-4623-8946-3454293FE992}" sibTransId="{9A4D6385-DE77-4A31-98AE-F707B9BB8E7D}"/>
    <dgm:cxn modelId="{B8681CDE-058B-400C-AE48-889933D46227}" srcId="{462EDAB7-1382-4D25-9600-2064C7533E5F}" destId="{7D2B948C-8B54-48A3-B54F-6EEC75C89BAC}" srcOrd="1" destOrd="0" parTransId="{05B97F30-FAA7-4A87-8FD0-76DED6C81A12}" sibTransId="{4D5D88D6-77C7-4164-8D22-D4D054ACE65A}"/>
    <dgm:cxn modelId="{9FB0EC15-9E01-4C20-B1FB-1D86DB1071F8}" srcId="{321DF887-9652-4FCB-B7B5-6EBBE03D233B}" destId="{6BCB0CB7-9D2D-4D10-BD87-5A85EB7BBA6C}" srcOrd="0" destOrd="0" parTransId="{761777A5-48F8-487B-9108-9FCE24A38BC3}" sibTransId="{6E15095E-2479-4F63-9A0A-76EAE639E799}"/>
    <dgm:cxn modelId="{D72F0FCB-C897-44B4-8586-ECDA45045009}" srcId="{7D2B948C-8B54-48A3-B54F-6EEC75C89BAC}" destId="{3CB4A303-4594-4A9E-8787-EFD32423CFBC}" srcOrd="0" destOrd="0" parTransId="{24697338-FFDD-44F4-9861-34C00A5A8ADA}" sibTransId="{8EC0DC0F-232B-4D07-BA33-4A6124AA9171}"/>
    <dgm:cxn modelId="{1124C8C5-0B6B-43C0-86B9-AA4F9929D0CB}" type="presOf" srcId="{A1432C94-9ED9-4B81-B7B8-4E91982CB4FC}" destId="{D797F9A4-8D74-43A8-B89F-7D3BA893FC13}" srcOrd="0" destOrd="0" presId="urn:microsoft.com/office/officeart/2005/8/layout/vList5"/>
    <dgm:cxn modelId="{BB4A65DA-5238-44F1-BE1C-43632D460E8A}" type="presOf" srcId="{321DF887-9652-4FCB-B7B5-6EBBE03D233B}" destId="{4250B0B2-EB3A-4ACE-8D2D-A36D07AA6114}" srcOrd="0" destOrd="0" presId="urn:microsoft.com/office/officeart/2005/8/layout/vList5"/>
    <dgm:cxn modelId="{00358118-D174-4157-A9E3-EAF3C8E535C7}" type="presOf" srcId="{4B5F7653-DE3D-4BBC-94EC-C965FA76487B}" destId="{CFEF6C31-70C6-49C6-8A75-54A010E78B9F}" srcOrd="0" destOrd="0" presId="urn:microsoft.com/office/officeart/2005/8/layout/vList5"/>
    <dgm:cxn modelId="{D82B9D56-6DF6-4164-8263-1BB87FCFAF20}" type="presOf" srcId="{C463EE0B-5988-443E-AA74-ACBC9E2E6766}" destId="{CFEF6C31-70C6-49C6-8A75-54A010E78B9F}" srcOrd="0" destOrd="3" presId="urn:microsoft.com/office/officeart/2005/8/layout/vList5"/>
    <dgm:cxn modelId="{DC4B714C-F97D-4531-ABA4-30092EDCD7FF}" srcId="{7D2B948C-8B54-48A3-B54F-6EEC75C89BAC}" destId="{ACC5FD4E-0DFA-449D-B99D-C3BDBE88BE18}" srcOrd="3" destOrd="0" parTransId="{F813201A-35B7-41C7-B503-9735DE82B80D}" sibTransId="{362FD63B-6235-4BCF-A1FC-4D7F3C87A38B}"/>
    <dgm:cxn modelId="{7C1CA5F6-8F18-412E-9737-DE7606464453}" srcId="{A1432C94-9ED9-4B81-B7B8-4E91982CB4FC}" destId="{C463EE0B-5988-443E-AA74-ACBC9E2E6766}" srcOrd="3" destOrd="0" parTransId="{16BE9BA6-65A9-4452-A1BD-16D14D5A7746}" sibTransId="{32F9D123-8A92-4EDD-A7A9-DBC7D961D42D}"/>
    <dgm:cxn modelId="{EAFB5371-2E4D-4CDE-A693-BBF969895281}" type="presOf" srcId="{6457F951-000C-4EE5-A300-56482C7A4FD2}" destId="{492B6558-648D-4291-A9C3-108703A64F32}" srcOrd="0" destOrd="3" presId="urn:microsoft.com/office/officeart/2005/8/layout/vList5"/>
    <dgm:cxn modelId="{7BF0FB24-19BF-487C-8713-44FE587F02EA}" type="presOf" srcId="{6B33E105-3AA4-410B-866E-5C26EB01971E}" destId="{3CE419B9-F032-401D-9082-9D7291F68C01}" srcOrd="0" destOrd="1" presId="urn:microsoft.com/office/officeart/2005/8/layout/vList5"/>
    <dgm:cxn modelId="{106211E4-D09B-4FFA-BB48-B25DE3B47C1F}" srcId="{462EDAB7-1382-4D25-9600-2064C7533E5F}" destId="{A1432C94-9ED9-4B81-B7B8-4E91982CB4FC}" srcOrd="2" destOrd="0" parTransId="{4807B692-84F2-4620-A195-B2ED4D6F1ADE}" sibTransId="{49096D44-7CEA-4537-B87F-2190B820DBB9}"/>
    <dgm:cxn modelId="{9EE56392-3FFF-4E71-A449-FEFD089C9004}" srcId="{321DF887-9652-4FCB-B7B5-6EBBE03D233B}" destId="{3D236217-6968-4D9F-A07D-9156471D1AB9}" srcOrd="4" destOrd="0" parTransId="{630E9535-C9A4-42E2-9E23-3C99086DA342}" sibTransId="{8909AEAD-572C-4649-9C5F-47421D1DA621}"/>
    <dgm:cxn modelId="{A9F2B329-9F64-4414-9900-E917CE0FCDD2}" type="presOf" srcId="{7D2B948C-8B54-48A3-B54F-6EEC75C89BAC}" destId="{BA7A02EB-159C-46C8-9687-8D603D5F6EB2}" srcOrd="0" destOrd="0" presId="urn:microsoft.com/office/officeart/2005/8/layout/vList5"/>
    <dgm:cxn modelId="{C8FC14E9-593B-4E5E-9604-49CA26343976}" type="presOf" srcId="{F5D24EF0-35DB-4546-A65E-921CCC3F1B3D}" destId="{CFEF6C31-70C6-49C6-8A75-54A010E78B9F}" srcOrd="0" destOrd="1" presId="urn:microsoft.com/office/officeart/2005/8/layout/vList5"/>
    <dgm:cxn modelId="{E17E3F79-EC20-431B-AC1A-6B2C6D0564E9}" type="presOf" srcId="{3CB4A303-4594-4A9E-8787-EFD32423CFBC}" destId="{3CE419B9-F032-401D-9082-9D7291F68C01}" srcOrd="0" destOrd="0" presId="urn:microsoft.com/office/officeart/2005/8/layout/vList5"/>
    <dgm:cxn modelId="{FB8788B6-A4CB-4EBC-8AF6-C52B819EF197}" type="presOf" srcId="{38BECA94-53AD-4905-AA99-AC695E4B8CBF}" destId="{CFEF6C31-70C6-49C6-8A75-54A010E78B9F}" srcOrd="0" destOrd="2" presId="urn:microsoft.com/office/officeart/2005/8/layout/vList5"/>
    <dgm:cxn modelId="{98163D25-BB70-4DA3-83C2-D0D95AF794FB}" srcId="{7D2B948C-8B54-48A3-B54F-6EEC75C89BAC}" destId="{CE662C1D-8425-4EC8-8129-7EFDF7D4FF43}" srcOrd="2" destOrd="0" parTransId="{95D4C13B-DD82-4131-A84E-4005B86FDAB5}" sibTransId="{A4BB9C03-4F16-4F7A-B40C-8106CF2E957C}"/>
    <dgm:cxn modelId="{08758B26-1E9D-4DA1-80BF-884DC0606A6A}" srcId="{321DF887-9652-4FCB-B7B5-6EBBE03D233B}" destId="{6457F951-000C-4EE5-A300-56482C7A4FD2}" srcOrd="3" destOrd="0" parTransId="{E8C70C9E-5093-4BED-A09B-FC50FF111224}" sibTransId="{E0535D1B-DBE0-4391-907C-7DDBFE03ECE3}"/>
    <dgm:cxn modelId="{DB795893-4F69-4527-ABD7-1121F33478C2}" type="presOf" srcId="{462EDAB7-1382-4D25-9600-2064C7533E5F}" destId="{23D3B6C3-34E6-4DC5-9271-2CB067055296}" srcOrd="0" destOrd="0" presId="urn:microsoft.com/office/officeart/2005/8/layout/vList5"/>
    <dgm:cxn modelId="{247D0F9E-07C3-4DA2-BF8D-5E68F3DDF0FF}" type="presOf" srcId="{87E1B907-78DE-4B0F-8160-7F878C73D57B}" destId="{492B6558-648D-4291-A9C3-108703A64F32}" srcOrd="0" destOrd="1" presId="urn:microsoft.com/office/officeart/2005/8/layout/vList5"/>
    <dgm:cxn modelId="{97839C85-F32C-4F36-803D-F6113188F093}" srcId="{7D2B948C-8B54-48A3-B54F-6EEC75C89BAC}" destId="{6B33E105-3AA4-410B-866E-5C26EB01971E}" srcOrd="1" destOrd="0" parTransId="{CD46B1B3-0900-41CE-A172-237065B1E58A}" sibTransId="{753CB013-FFF3-48D1-AC49-A47B824EB53A}"/>
    <dgm:cxn modelId="{59DB1229-1CAC-44AD-B9B6-4B2A87DE3950}" srcId="{A1432C94-9ED9-4B81-B7B8-4E91982CB4FC}" destId="{F5D24EF0-35DB-4546-A65E-921CCC3F1B3D}" srcOrd="1" destOrd="0" parTransId="{A5E39CCA-1E3D-48AB-B20B-AA2EF50D7EDB}" sibTransId="{E47A8638-ADCB-4BEE-A4B4-9CA76E313D77}"/>
    <dgm:cxn modelId="{D6454110-37D7-4E82-B796-3E52058EF616}" type="presOf" srcId="{4456BD5E-50EE-4881-B851-52BFA8FDAB8D}" destId="{492B6558-648D-4291-A9C3-108703A64F32}" srcOrd="0" destOrd="2" presId="urn:microsoft.com/office/officeart/2005/8/layout/vList5"/>
    <dgm:cxn modelId="{E19DC0DE-D218-4F28-9BA7-E7F5FD90CF95}" type="presOf" srcId="{ACC5FD4E-0DFA-449D-B99D-C3BDBE88BE18}" destId="{3CE419B9-F032-401D-9082-9D7291F68C01}" srcOrd="0" destOrd="3" presId="urn:microsoft.com/office/officeart/2005/8/layout/vList5"/>
    <dgm:cxn modelId="{FEB2D145-0815-4F63-9EFF-80A8143B161C}" type="presParOf" srcId="{23D3B6C3-34E6-4DC5-9271-2CB067055296}" destId="{A1E14D86-CDA3-40E4-8D53-CE5BB4C19A83}" srcOrd="0" destOrd="0" presId="urn:microsoft.com/office/officeart/2005/8/layout/vList5"/>
    <dgm:cxn modelId="{60FDE720-0EE9-431D-9C37-C8FC127E47AB}" type="presParOf" srcId="{A1E14D86-CDA3-40E4-8D53-CE5BB4C19A83}" destId="{4250B0B2-EB3A-4ACE-8D2D-A36D07AA6114}" srcOrd="0" destOrd="0" presId="urn:microsoft.com/office/officeart/2005/8/layout/vList5"/>
    <dgm:cxn modelId="{AEAA63AA-8A42-4DED-8531-182C4AC009FB}" type="presParOf" srcId="{A1E14D86-CDA3-40E4-8D53-CE5BB4C19A83}" destId="{492B6558-648D-4291-A9C3-108703A64F32}" srcOrd="1" destOrd="0" presId="urn:microsoft.com/office/officeart/2005/8/layout/vList5"/>
    <dgm:cxn modelId="{E39CE9F3-AEAF-4FC1-8668-2D7EAA626D5B}" type="presParOf" srcId="{23D3B6C3-34E6-4DC5-9271-2CB067055296}" destId="{0D1690CD-01FC-4757-B05E-FECC1F0F1BEF}" srcOrd="1" destOrd="0" presId="urn:microsoft.com/office/officeart/2005/8/layout/vList5"/>
    <dgm:cxn modelId="{AD7BD10F-1EAC-472F-9A38-B945A9577048}" type="presParOf" srcId="{23D3B6C3-34E6-4DC5-9271-2CB067055296}" destId="{1D101C3B-BF7C-4926-9DBA-446413AE4F48}" srcOrd="2" destOrd="0" presId="urn:microsoft.com/office/officeart/2005/8/layout/vList5"/>
    <dgm:cxn modelId="{267D849B-300C-4330-B47C-6F83A4E2A048}" type="presParOf" srcId="{1D101C3B-BF7C-4926-9DBA-446413AE4F48}" destId="{BA7A02EB-159C-46C8-9687-8D603D5F6EB2}" srcOrd="0" destOrd="0" presId="urn:microsoft.com/office/officeart/2005/8/layout/vList5"/>
    <dgm:cxn modelId="{11D583ED-AC22-4D29-A6FE-F619591BA92E}" type="presParOf" srcId="{1D101C3B-BF7C-4926-9DBA-446413AE4F48}" destId="{3CE419B9-F032-401D-9082-9D7291F68C01}" srcOrd="1" destOrd="0" presId="urn:microsoft.com/office/officeart/2005/8/layout/vList5"/>
    <dgm:cxn modelId="{709B6491-4B9A-4F48-8255-2D389F451A54}" type="presParOf" srcId="{23D3B6C3-34E6-4DC5-9271-2CB067055296}" destId="{38C79E52-40E0-47ED-9847-243A4865E3A9}" srcOrd="3" destOrd="0" presId="urn:microsoft.com/office/officeart/2005/8/layout/vList5"/>
    <dgm:cxn modelId="{0B48D35B-5092-4E45-BA5B-97EA3BBA6AE0}" type="presParOf" srcId="{23D3B6C3-34E6-4DC5-9271-2CB067055296}" destId="{0E2132EE-970F-4ED5-8EBE-C3C826E2FE71}" srcOrd="4" destOrd="0" presId="urn:microsoft.com/office/officeart/2005/8/layout/vList5"/>
    <dgm:cxn modelId="{8540DCF9-9A71-43A0-B5FB-B9032CE8FA53}" type="presParOf" srcId="{0E2132EE-970F-4ED5-8EBE-C3C826E2FE71}" destId="{D797F9A4-8D74-43A8-B89F-7D3BA893FC13}" srcOrd="0" destOrd="0" presId="urn:microsoft.com/office/officeart/2005/8/layout/vList5"/>
    <dgm:cxn modelId="{D2A8B7D6-D61F-4DE4-8A7A-9B5D78BEB7A1}" type="presParOf" srcId="{0E2132EE-970F-4ED5-8EBE-C3C826E2FE71}" destId="{CFEF6C31-70C6-49C6-8A75-54A010E78B9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99BC8-2892-40C0-ADFB-E82D7DF3EE19}">
      <dsp:nvSpPr>
        <dsp:cNvPr id="0" name=""/>
        <dsp:cNvSpPr/>
      </dsp:nvSpPr>
      <dsp:spPr>
        <a:xfrm>
          <a:off x="3257683" y="2810352"/>
          <a:ext cx="1714232" cy="17142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Veränderungen  in  der Wirtschaft</a:t>
          </a:r>
          <a:endParaRPr lang="de-DE" sz="1500" kern="1200" dirty="0"/>
        </a:p>
      </dsp:txBody>
      <dsp:txXfrm>
        <a:off x="3508726" y="3061395"/>
        <a:ext cx="1212146" cy="1212146"/>
      </dsp:txXfrm>
    </dsp:sp>
    <dsp:sp modelId="{FD31D8E7-9347-4F34-918D-3FB139A52FD1}">
      <dsp:nvSpPr>
        <dsp:cNvPr id="0" name=""/>
        <dsp:cNvSpPr/>
      </dsp:nvSpPr>
      <dsp:spPr>
        <a:xfrm rot="10800000">
          <a:off x="846757" y="3423190"/>
          <a:ext cx="2278325" cy="48855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C4EEC3-356C-4DE3-83BD-B1CD074541D0}">
      <dsp:nvSpPr>
        <dsp:cNvPr id="0" name=""/>
        <dsp:cNvSpPr/>
      </dsp:nvSpPr>
      <dsp:spPr>
        <a:xfrm>
          <a:off x="246776" y="3187483"/>
          <a:ext cx="1199962" cy="959969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900" kern="1200" dirty="0" smtClean="0"/>
            <a:t>Demografische Entwicklung bringt neues Verhältnis der Generationen</a:t>
          </a:r>
          <a:endParaRPr lang="de-DE" sz="900" kern="1200" dirty="0"/>
        </a:p>
      </dsp:txBody>
      <dsp:txXfrm>
        <a:off x="274893" y="3215600"/>
        <a:ext cx="1143728" cy="903735"/>
      </dsp:txXfrm>
    </dsp:sp>
    <dsp:sp modelId="{281F0102-7279-4C22-A4B7-976301298AD2}">
      <dsp:nvSpPr>
        <dsp:cNvPr id="0" name=""/>
        <dsp:cNvSpPr/>
      </dsp:nvSpPr>
      <dsp:spPr>
        <a:xfrm rot="12342857">
          <a:off x="1057583" y="2499504"/>
          <a:ext cx="2278325" cy="48855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8C395A-CA23-4E14-945E-3BA18E7CE1B4}">
      <dsp:nvSpPr>
        <dsp:cNvPr id="0" name=""/>
        <dsp:cNvSpPr/>
      </dsp:nvSpPr>
      <dsp:spPr>
        <a:xfrm>
          <a:off x="570414" y="1769533"/>
          <a:ext cx="1199962" cy="959969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900" kern="1200" dirty="0" smtClean="0"/>
            <a:t>Neue Technologien bringen mehr Tempo und Transparenz der Kommunikation</a:t>
          </a:r>
          <a:endParaRPr lang="de-DE" sz="900" kern="1200" dirty="0"/>
        </a:p>
      </dsp:txBody>
      <dsp:txXfrm>
        <a:off x="598531" y="1797650"/>
        <a:ext cx="1143728" cy="903735"/>
      </dsp:txXfrm>
    </dsp:sp>
    <dsp:sp modelId="{F1B1C50E-6B83-4A02-944E-77BE9D06E1A4}">
      <dsp:nvSpPr>
        <dsp:cNvPr id="0" name=""/>
        <dsp:cNvSpPr/>
      </dsp:nvSpPr>
      <dsp:spPr>
        <a:xfrm rot="13885714">
          <a:off x="1648302" y="1758765"/>
          <a:ext cx="2278325" cy="48855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B75410-86B1-4D99-8300-694E63D89CEF}">
      <dsp:nvSpPr>
        <dsp:cNvPr id="0" name=""/>
        <dsp:cNvSpPr/>
      </dsp:nvSpPr>
      <dsp:spPr>
        <a:xfrm>
          <a:off x="1477227" y="632425"/>
          <a:ext cx="1199962" cy="95996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900" kern="1200" dirty="0" smtClean="0"/>
            <a:t>Größe und Konzernbildung erhöht Komplexität und Unsicherheit</a:t>
          </a:r>
          <a:endParaRPr lang="de-DE" sz="900" kern="1200" dirty="0"/>
        </a:p>
      </dsp:txBody>
      <dsp:txXfrm>
        <a:off x="1505344" y="660542"/>
        <a:ext cx="1143728" cy="903735"/>
      </dsp:txXfrm>
    </dsp:sp>
    <dsp:sp modelId="{DCE0E01C-B1BD-48BC-983A-9C702BD4216C}">
      <dsp:nvSpPr>
        <dsp:cNvPr id="0" name=""/>
        <dsp:cNvSpPr/>
      </dsp:nvSpPr>
      <dsp:spPr>
        <a:xfrm rot="15428571">
          <a:off x="2501917" y="1347686"/>
          <a:ext cx="2278325" cy="48855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3A8EF9-1A86-4F42-8C95-D11F35EBCCA6}">
      <dsp:nvSpPr>
        <dsp:cNvPr id="0" name=""/>
        <dsp:cNvSpPr/>
      </dsp:nvSpPr>
      <dsp:spPr>
        <a:xfrm>
          <a:off x="2787610" y="1378"/>
          <a:ext cx="1199962" cy="959969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900" kern="1200" dirty="0" smtClean="0"/>
            <a:t>Neue Marktgegebenheiten und Produkte</a:t>
          </a:r>
          <a:endParaRPr lang="de-DE" sz="900" kern="1200" dirty="0"/>
        </a:p>
      </dsp:txBody>
      <dsp:txXfrm>
        <a:off x="2815727" y="29495"/>
        <a:ext cx="1143728" cy="903735"/>
      </dsp:txXfrm>
    </dsp:sp>
    <dsp:sp modelId="{2C149A39-1E59-415A-8AA5-B1E25CC6D1EE}">
      <dsp:nvSpPr>
        <dsp:cNvPr id="0" name=""/>
        <dsp:cNvSpPr/>
      </dsp:nvSpPr>
      <dsp:spPr>
        <a:xfrm rot="16971429">
          <a:off x="3449357" y="1347686"/>
          <a:ext cx="2278325" cy="48855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9B9EF8-1645-402F-A2EA-6E0E6CEA4CCE}">
      <dsp:nvSpPr>
        <dsp:cNvPr id="0" name=""/>
        <dsp:cNvSpPr/>
      </dsp:nvSpPr>
      <dsp:spPr>
        <a:xfrm>
          <a:off x="4242026" y="1378"/>
          <a:ext cx="1199962" cy="959969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900" kern="1200" dirty="0" smtClean="0"/>
            <a:t>Internationalisierung und Globalisierung erfordert neue Formen der Identitätsbildung und Kontrolle</a:t>
          </a:r>
          <a:endParaRPr lang="de-DE" sz="900" kern="1200" dirty="0"/>
        </a:p>
      </dsp:txBody>
      <dsp:txXfrm>
        <a:off x="4270143" y="29495"/>
        <a:ext cx="1143728" cy="903735"/>
      </dsp:txXfrm>
    </dsp:sp>
    <dsp:sp modelId="{D35207A1-BD3C-4565-8E81-413973BFFB99}">
      <dsp:nvSpPr>
        <dsp:cNvPr id="0" name=""/>
        <dsp:cNvSpPr/>
      </dsp:nvSpPr>
      <dsp:spPr>
        <a:xfrm rot="18514286">
          <a:off x="4302972" y="1758765"/>
          <a:ext cx="2278325" cy="48855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E4F75-E4B2-4F99-A233-AFE12A87F8A7}">
      <dsp:nvSpPr>
        <dsp:cNvPr id="0" name=""/>
        <dsp:cNvSpPr/>
      </dsp:nvSpPr>
      <dsp:spPr>
        <a:xfrm>
          <a:off x="5552409" y="632425"/>
          <a:ext cx="1199962" cy="9599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900" kern="1200" dirty="0" smtClean="0"/>
            <a:t>Neue gesellschaftliche Wertmaßstäbe wie Nachhaltigkeit, Umweltverträglichkeit, soziale Verträglichkeit</a:t>
          </a:r>
          <a:endParaRPr lang="de-DE" sz="900" kern="1200" dirty="0"/>
        </a:p>
      </dsp:txBody>
      <dsp:txXfrm>
        <a:off x="5580526" y="660542"/>
        <a:ext cx="1143728" cy="903735"/>
      </dsp:txXfrm>
    </dsp:sp>
    <dsp:sp modelId="{7850A59D-BA68-4113-B020-AADE597A4EF5}">
      <dsp:nvSpPr>
        <dsp:cNvPr id="0" name=""/>
        <dsp:cNvSpPr/>
      </dsp:nvSpPr>
      <dsp:spPr>
        <a:xfrm rot="20057143">
          <a:off x="4893691" y="2499504"/>
          <a:ext cx="2278325" cy="48855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924FC-2A40-48F4-8745-C03FBE6A5E27}">
      <dsp:nvSpPr>
        <dsp:cNvPr id="0" name=""/>
        <dsp:cNvSpPr/>
      </dsp:nvSpPr>
      <dsp:spPr>
        <a:xfrm>
          <a:off x="6459222" y="1769533"/>
          <a:ext cx="1199962" cy="959969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900" kern="1200" dirty="0" smtClean="0"/>
            <a:t>Rollenbilder für Führungsfunktionen verändern sich</a:t>
          </a:r>
          <a:endParaRPr lang="de-DE" sz="900" kern="1200" dirty="0"/>
        </a:p>
      </dsp:txBody>
      <dsp:txXfrm>
        <a:off x="6487339" y="1797650"/>
        <a:ext cx="1143728" cy="903735"/>
      </dsp:txXfrm>
    </dsp:sp>
    <dsp:sp modelId="{27903279-FCE3-443C-8C46-A38ED01EBE45}">
      <dsp:nvSpPr>
        <dsp:cNvPr id="0" name=""/>
        <dsp:cNvSpPr/>
      </dsp:nvSpPr>
      <dsp:spPr>
        <a:xfrm rot="85792">
          <a:off x="5103703" y="3476277"/>
          <a:ext cx="2275730" cy="48855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BDCD01-11A2-4D3C-89EC-EB1F79FC689D}">
      <dsp:nvSpPr>
        <dsp:cNvPr id="0" name=""/>
        <dsp:cNvSpPr/>
      </dsp:nvSpPr>
      <dsp:spPr>
        <a:xfrm>
          <a:off x="6779098" y="3268964"/>
          <a:ext cx="1199962" cy="959969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900" kern="1200" dirty="0" smtClean="0"/>
            <a:t>Wissen ist zentrale Produktivkraft und bedeutet mehr Macht für Mitarbeiter</a:t>
          </a:r>
          <a:endParaRPr lang="de-DE" sz="900" kern="1200" dirty="0"/>
        </a:p>
      </dsp:txBody>
      <dsp:txXfrm>
        <a:off x="6807215" y="3297081"/>
        <a:ext cx="1143728" cy="9037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80E2B-206D-457F-B7AF-3E92E7062960}">
      <dsp:nvSpPr>
        <dsp:cNvPr id="0" name=""/>
        <dsp:cNvSpPr/>
      </dsp:nvSpPr>
      <dsp:spPr>
        <a:xfrm>
          <a:off x="0" y="0"/>
          <a:ext cx="8229600" cy="1357788"/>
        </a:xfrm>
        <a:prstGeom prst="rect">
          <a:avLst/>
        </a:prstGeom>
        <a:solidFill>
          <a:schemeClr val="bg2">
            <a:lumMod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>
              <a:latin typeface="Arial" pitchFamily="34" charset="0"/>
              <a:cs typeface="Arial" pitchFamily="34" charset="0"/>
            </a:rPr>
            <a:t>Organisationskapital</a:t>
          </a:r>
          <a:endParaRPr lang="de-DE" sz="3200" kern="1200" dirty="0">
            <a:latin typeface="Arial" pitchFamily="34" charset="0"/>
            <a:cs typeface="Arial" pitchFamily="34" charset="0"/>
          </a:endParaRPr>
        </a:p>
      </dsp:txBody>
      <dsp:txXfrm>
        <a:off x="0" y="0"/>
        <a:ext cx="8229600" cy="1357788"/>
      </dsp:txXfrm>
    </dsp:sp>
    <dsp:sp modelId="{6F06BC17-30EA-4DAF-91ED-2D185BECD5EA}">
      <dsp:nvSpPr>
        <dsp:cNvPr id="0" name=""/>
        <dsp:cNvSpPr/>
      </dsp:nvSpPr>
      <dsp:spPr>
        <a:xfrm>
          <a:off x="4018" y="1357788"/>
          <a:ext cx="2740521" cy="28513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>
              <a:latin typeface="Arial" pitchFamily="34" charset="0"/>
              <a:cs typeface="Arial" pitchFamily="34" charset="0"/>
            </a:rPr>
            <a:t>Infrastruktur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Maschinen und Ausrüstung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Gebäude und </a:t>
          </a:r>
          <a:r>
            <a:rPr lang="de-DE" sz="1600" kern="1200" dirty="0" err="1" smtClean="0">
              <a:latin typeface="Arial" pitchFamily="34" charset="0"/>
              <a:cs typeface="Arial" pitchFamily="34" charset="0"/>
            </a:rPr>
            <a:t>Be</a:t>
          </a:r>
          <a:r>
            <a:rPr lang="de-DE" sz="1600" kern="1200" dirty="0" smtClean="0">
              <a:latin typeface="Arial" pitchFamily="34" charset="0"/>
              <a:cs typeface="Arial" pitchFamily="34" charset="0"/>
            </a:rPr>
            <a:t>-</a:t>
          </a:r>
          <a:br>
            <a:rPr lang="de-DE" sz="1600" kern="1200" dirty="0" smtClean="0">
              <a:latin typeface="Arial" pitchFamily="34" charset="0"/>
              <a:cs typeface="Arial" pitchFamily="34" charset="0"/>
            </a:rPr>
          </a:br>
          <a:r>
            <a:rPr lang="de-DE" sz="1600" kern="1200" dirty="0" smtClean="0">
              <a:latin typeface="Arial" pitchFamily="34" charset="0"/>
              <a:cs typeface="Arial" pitchFamily="34" charset="0"/>
            </a:rPr>
            <a:t>   </a:t>
          </a:r>
          <a:r>
            <a:rPr lang="de-DE" sz="1600" kern="1200" dirty="0" err="1" smtClean="0">
              <a:latin typeface="Arial" pitchFamily="34" charset="0"/>
              <a:cs typeface="Arial" pitchFamily="34" charset="0"/>
            </a:rPr>
            <a:t>teiligungen</a:t>
          </a:r>
          <a:endParaRPr lang="de-DE" sz="1600" kern="1200" dirty="0" smtClean="0">
            <a:latin typeface="Arial" pitchFamily="34" charset="0"/>
            <a:cs typeface="Arial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Eigen-/Fremdkapital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Prozesse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IT-Systeme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Marken- und Lizenzrechte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…</a:t>
          </a:r>
          <a:endParaRPr lang="de-DE" sz="1600" kern="1200" dirty="0">
            <a:latin typeface="Arial" pitchFamily="34" charset="0"/>
            <a:cs typeface="Arial" pitchFamily="34" charset="0"/>
          </a:endParaRPr>
        </a:p>
      </dsp:txBody>
      <dsp:txXfrm>
        <a:off x="4018" y="1357788"/>
        <a:ext cx="2740521" cy="2851356"/>
      </dsp:txXfrm>
    </dsp:sp>
    <dsp:sp modelId="{A8F15061-0D93-440E-B12E-028F0C6DB5A0}">
      <dsp:nvSpPr>
        <dsp:cNvPr id="0" name=""/>
        <dsp:cNvSpPr/>
      </dsp:nvSpPr>
      <dsp:spPr>
        <a:xfrm>
          <a:off x="2744539" y="1357788"/>
          <a:ext cx="2740521" cy="2851356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>
              <a:latin typeface="Arial" pitchFamily="34" charset="0"/>
              <a:cs typeface="Arial" pitchFamily="34" charset="0"/>
            </a:rPr>
            <a:t>Beziehung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Kundenbeziehungen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Führungsbeziehungen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Kollegenbeziehungen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Selbstbeziehungen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Externes Image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Unternehmenskultur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latin typeface="Arial" pitchFamily="34" charset="0"/>
              <a:cs typeface="Arial" pitchFamily="34" charset="0"/>
            </a:rPr>
            <a:t>-…</a:t>
          </a:r>
        </a:p>
      </dsp:txBody>
      <dsp:txXfrm>
        <a:off x="2744539" y="1357788"/>
        <a:ext cx="2740521" cy="2851356"/>
      </dsp:txXfrm>
    </dsp:sp>
    <dsp:sp modelId="{59646811-45F4-4C72-ABC2-CC5778743C61}">
      <dsp:nvSpPr>
        <dsp:cNvPr id="0" name=""/>
        <dsp:cNvSpPr/>
      </dsp:nvSpPr>
      <dsp:spPr>
        <a:xfrm>
          <a:off x="5485060" y="1357788"/>
          <a:ext cx="2740521" cy="2851356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>
              <a:latin typeface="Arial" pitchFamily="34" charset="0"/>
              <a:cs typeface="Arial" pitchFamily="34" charset="0"/>
            </a:rPr>
            <a:t>Personal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Gesundheit und Arbeits-</a:t>
          </a:r>
          <a:br>
            <a:rPr lang="de-DE" sz="1600" kern="1200" dirty="0" smtClean="0">
              <a:latin typeface="Arial" pitchFamily="34" charset="0"/>
              <a:cs typeface="Arial" pitchFamily="34" charset="0"/>
            </a:rPr>
          </a:br>
          <a:r>
            <a:rPr lang="de-DE" sz="1600" kern="1200" dirty="0" smtClean="0">
              <a:latin typeface="Arial" pitchFamily="34" charset="0"/>
              <a:cs typeface="Arial" pitchFamily="34" charset="0"/>
            </a:rPr>
            <a:t>   </a:t>
          </a:r>
          <a:r>
            <a:rPr lang="de-DE" sz="1600" kern="1200" dirty="0" err="1" smtClean="0">
              <a:latin typeface="Arial" pitchFamily="34" charset="0"/>
              <a:cs typeface="Arial" pitchFamily="34" charset="0"/>
            </a:rPr>
            <a:t>bewältigungsfähigkeit</a:t>
          </a:r>
          <a:endParaRPr lang="de-DE" sz="1600" kern="1200" dirty="0" smtClean="0">
            <a:latin typeface="Arial" pitchFamily="34" charset="0"/>
            <a:cs typeface="Arial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Wissen und Erfahrung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Fähigkeiten und Fertig-</a:t>
          </a:r>
          <a:br>
            <a:rPr lang="de-DE" sz="1600" kern="1200" dirty="0" smtClean="0">
              <a:latin typeface="Arial" pitchFamily="34" charset="0"/>
              <a:cs typeface="Arial" pitchFamily="34" charset="0"/>
            </a:rPr>
          </a:br>
          <a:r>
            <a:rPr lang="de-DE" sz="1600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de-DE" sz="1600" kern="1200" dirty="0" err="1" smtClean="0">
              <a:latin typeface="Arial" pitchFamily="34" charset="0"/>
              <a:cs typeface="Arial" pitchFamily="34" charset="0"/>
            </a:rPr>
            <a:t>keiten</a:t>
          </a:r>
          <a:endParaRPr lang="de-DE" sz="1600" kern="1200" dirty="0" smtClean="0">
            <a:latin typeface="Arial" pitchFamily="34" charset="0"/>
            <a:cs typeface="Arial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Motivation und </a:t>
          </a:r>
          <a:r>
            <a:rPr lang="de-DE" sz="1600" kern="1200" dirty="0" err="1" smtClean="0">
              <a:latin typeface="Arial" pitchFamily="34" charset="0"/>
              <a:cs typeface="Arial" pitchFamily="34" charset="0"/>
            </a:rPr>
            <a:t>Resilienz</a:t>
          </a:r>
          <a:endParaRPr lang="de-DE" sz="1600" kern="1200" dirty="0" smtClean="0">
            <a:latin typeface="Arial" pitchFamily="34" charset="0"/>
            <a:cs typeface="Arial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Loyalität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latin typeface="Arial" pitchFamily="34" charset="0"/>
              <a:cs typeface="Arial" pitchFamily="34" charset="0"/>
            </a:rPr>
            <a:t>- …</a:t>
          </a:r>
          <a:endParaRPr lang="de-DE" sz="1600" kern="1200" dirty="0">
            <a:latin typeface="Arial" pitchFamily="34" charset="0"/>
            <a:cs typeface="Arial" pitchFamily="34" charset="0"/>
          </a:endParaRPr>
        </a:p>
      </dsp:txBody>
      <dsp:txXfrm>
        <a:off x="5485060" y="1357788"/>
        <a:ext cx="2740521" cy="2851356"/>
      </dsp:txXfrm>
    </dsp:sp>
    <dsp:sp modelId="{AEC64443-9795-4BA4-8692-8C1709F1D725}">
      <dsp:nvSpPr>
        <dsp:cNvPr id="0" name=""/>
        <dsp:cNvSpPr/>
      </dsp:nvSpPr>
      <dsp:spPr>
        <a:xfrm>
          <a:off x="0" y="4209145"/>
          <a:ext cx="8229600" cy="316817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C60A28-2673-4CC7-AE89-C64C0428441D}">
      <dsp:nvSpPr>
        <dsp:cNvPr id="0" name=""/>
        <dsp:cNvSpPr/>
      </dsp:nvSpPr>
      <dsp:spPr>
        <a:xfrm rot="5400000">
          <a:off x="5012703" y="-1901980"/>
          <a:ext cx="1166849" cy="5266944"/>
        </a:xfrm>
        <a:prstGeom prst="round2Same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900" kern="1200" dirty="0" smtClean="0"/>
            <a:t>Unternehmen betreibt dauerhaft Aktivitäten, die ihre Ressourcen übersteigen</a:t>
          </a:r>
          <a:endParaRPr lang="de-DE" sz="1900" kern="1200" dirty="0"/>
        </a:p>
      </dsp:txBody>
      <dsp:txXfrm rot="-5400000">
        <a:off x="2962656" y="205028"/>
        <a:ext cx="5209983" cy="1052927"/>
      </dsp:txXfrm>
    </dsp:sp>
    <dsp:sp modelId="{B4143B02-80FD-4A79-B321-29A3264EC579}">
      <dsp:nvSpPr>
        <dsp:cNvPr id="0" name=""/>
        <dsp:cNvSpPr/>
      </dsp:nvSpPr>
      <dsp:spPr>
        <a:xfrm>
          <a:off x="0" y="2209"/>
          <a:ext cx="2962656" cy="1458562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Überbelastung</a:t>
          </a:r>
          <a:endParaRPr lang="de-DE" sz="2400" kern="1200" dirty="0"/>
        </a:p>
      </dsp:txBody>
      <dsp:txXfrm>
        <a:off x="71201" y="73410"/>
        <a:ext cx="2820254" cy="1316160"/>
      </dsp:txXfrm>
    </dsp:sp>
    <dsp:sp modelId="{2F4E3D59-E326-47B0-85E2-010227F2AD3C}">
      <dsp:nvSpPr>
        <dsp:cNvPr id="0" name=""/>
        <dsp:cNvSpPr/>
      </dsp:nvSpPr>
      <dsp:spPr>
        <a:xfrm rot="5400000">
          <a:off x="5012703" y="-370490"/>
          <a:ext cx="1166849" cy="5266944"/>
        </a:xfrm>
        <a:prstGeom prst="round2SameRect">
          <a:avLst/>
        </a:prstGeom>
        <a:solidFill>
          <a:schemeClr val="accent6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900" kern="1200" dirty="0" smtClean="0"/>
            <a:t>Unternehmen betreibt dauerhaft zu viele verschiedene Aktivitäten</a:t>
          </a:r>
          <a:endParaRPr lang="de-DE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900" kern="1200" dirty="0" smtClean="0"/>
            <a:t>Mangel an Fokus</a:t>
          </a:r>
          <a:endParaRPr lang="de-DE" sz="1900" kern="1200" dirty="0"/>
        </a:p>
      </dsp:txBody>
      <dsp:txXfrm rot="-5400000">
        <a:off x="2962656" y="1736518"/>
        <a:ext cx="5209983" cy="1052927"/>
      </dsp:txXfrm>
    </dsp:sp>
    <dsp:sp modelId="{E938530E-A02A-4ADC-A64D-C82F80209251}">
      <dsp:nvSpPr>
        <dsp:cNvPr id="0" name=""/>
        <dsp:cNvSpPr/>
      </dsp:nvSpPr>
      <dsp:spPr>
        <a:xfrm>
          <a:off x="0" y="1533700"/>
          <a:ext cx="2962656" cy="1458562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Mehrfachbelastung</a:t>
          </a:r>
          <a:endParaRPr lang="de-DE" sz="2400" kern="1200" dirty="0"/>
        </a:p>
      </dsp:txBody>
      <dsp:txXfrm>
        <a:off x="71201" y="1604901"/>
        <a:ext cx="2820254" cy="1316160"/>
      </dsp:txXfrm>
    </dsp:sp>
    <dsp:sp modelId="{409CF0DA-71C4-492E-8C32-35B4967FC353}">
      <dsp:nvSpPr>
        <dsp:cNvPr id="0" name=""/>
        <dsp:cNvSpPr/>
      </dsp:nvSpPr>
      <dsp:spPr>
        <a:xfrm rot="5400000">
          <a:off x="5012703" y="1160999"/>
          <a:ext cx="1166849" cy="5266944"/>
        </a:xfrm>
        <a:prstGeom prst="round2SameRect">
          <a:avLst/>
        </a:prstGeom>
        <a:solidFill>
          <a:schemeClr val="tx1">
            <a:lumMod val="50000"/>
            <a:lumOff val="5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900" kern="1200" dirty="0" smtClean="0"/>
            <a:t>Unternehmen gewährt keine </a:t>
          </a:r>
          <a:r>
            <a:rPr lang="de-DE" sz="1900" kern="1200" dirty="0" err="1" smtClean="0"/>
            <a:t>Regenerierungs</a:t>
          </a:r>
          <a:r>
            <a:rPr lang="de-DE" sz="1900" kern="1200" dirty="0" smtClean="0"/>
            <a:t>-möglichkeiten</a:t>
          </a:r>
          <a:endParaRPr lang="de-DE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900" kern="1200" dirty="0" smtClean="0"/>
            <a:t>Dauerhaftes Operieren an der Kapazitätsgrenze</a:t>
          </a:r>
          <a:endParaRPr lang="de-DE" sz="1900" kern="1200" dirty="0"/>
        </a:p>
      </dsp:txBody>
      <dsp:txXfrm rot="-5400000">
        <a:off x="2962656" y="3268008"/>
        <a:ext cx="5209983" cy="1052927"/>
      </dsp:txXfrm>
    </dsp:sp>
    <dsp:sp modelId="{027577CD-C6EC-4F26-8BEB-38ACFA901EDC}">
      <dsp:nvSpPr>
        <dsp:cNvPr id="0" name=""/>
        <dsp:cNvSpPr/>
      </dsp:nvSpPr>
      <dsp:spPr>
        <a:xfrm>
          <a:off x="0" y="3065190"/>
          <a:ext cx="2962656" cy="1458562"/>
        </a:xfrm>
        <a:prstGeom prst="round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Dauerbelastung</a:t>
          </a:r>
          <a:endParaRPr lang="de-DE" sz="2400" kern="1200" dirty="0"/>
        </a:p>
      </dsp:txBody>
      <dsp:txXfrm>
        <a:off x="71201" y="3136391"/>
        <a:ext cx="2820254" cy="13161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F2DCEB-19FD-4833-A3B1-C4A6284939A8}">
      <dsp:nvSpPr>
        <dsp:cNvPr id="0" name=""/>
        <dsp:cNvSpPr/>
      </dsp:nvSpPr>
      <dsp:spPr>
        <a:xfrm rot="16200000">
          <a:off x="925909" y="-925909"/>
          <a:ext cx="2262981" cy="4114800"/>
        </a:xfrm>
        <a:prstGeom prst="round1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latin typeface="Arial" pitchFamily="34" charset="0"/>
              <a:cs typeface="Arial" pitchFamily="34" charset="0"/>
            </a:rPr>
            <a:t>Person</a:t>
          </a:r>
          <a:br>
            <a:rPr lang="de-DE" sz="2400" kern="1200" dirty="0" smtClean="0">
              <a:latin typeface="Arial" pitchFamily="34" charset="0"/>
              <a:cs typeface="Arial" pitchFamily="34" charset="0"/>
            </a:rPr>
          </a:br>
          <a:r>
            <a:rPr lang="de-DE" sz="1800" kern="1200" dirty="0" smtClean="0">
              <a:latin typeface="Arial" pitchFamily="34" charset="0"/>
              <a:cs typeface="Arial" pitchFamily="34" charset="0"/>
            </a:rPr>
            <a:t>Änderungen von Verhaltensweisen und Einstellungen durch Lernprozesse</a:t>
          </a:r>
          <a:endParaRPr lang="de-DE" sz="1800" kern="1200" dirty="0">
            <a:latin typeface="Arial" pitchFamily="34" charset="0"/>
            <a:cs typeface="Arial" pitchFamily="34" charset="0"/>
          </a:endParaRPr>
        </a:p>
      </dsp:txBody>
      <dsp:txXfrm rot="5400000">
        <a:off x="-1" y="1"/>
        <a:ext cx="4114800" cy="1697236"/>
      </dsp:txXfrm>
    </dsp:sp>
    <dsp:sp modelId="{1BF98C77-FFA2-4C10-9A60-2E31906FC8F2}">
      <dsp:nvSpPr>
        <dsp:cNvPr id="0" name=""/>
        <dsp:cNvSpPr/>
      </dsp:nvSpPr>
      <dsp:spPr>
        <a:xfrm>
          <a:off x="4114800" y="0"/>
          <a:ext cx="4114800" cy="2262981"/>
        </a:xfrm>
        <a:prstGeom prst="round1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>
              <a:latin typeface="Arial" pitchFamily="34" charset="0"/>
              <a:cs typeface="Arial" pitchFamily="34" charset="0"/>
            </a:rPr>
            <a:t>Interaktion</a:t>
          </a:r>
          <a:br>
            <a:rPr lang="de-DE" sz="2800" kern="1200" dirty="0" smtClean="0">
              <a:latin typeface="Arial" pitchFamily="34" charset="0"/>
              <a:cs typeface="Arial" pitchFamily="34" charset="0"/>
            </a:rPr>
          </a:br>
          <a:r>
            <a:rPr lang="de-DE" sz="1800" kern="1200" dirty="0" smtClean="0">
              <a:latin typeface="Arial" pitchFamily="34" charset="0"/>
              <a:cs typeface="Arial" pitchFamily="34" charset="0"/>
            </a:rPr>
            <a:t>Änderung von Werten, Normen, Rollen, Motivation</a:t>
          </a:r>
          <a:endParaRPr lang="de-DE" sz="1800" kern="1200" dirty="0">
            <a:latin typeface="Arial" pitchFamily="34" charset="0"/>
            <a:cs typeface="Arial" pitchFamily="34" charset="0"/>
          </a:endParaRPr>
        </a:p>
      </dsp:txBody>
      <dsp:txXfrm>
        <a:off x="4114800" y="0"/>
        <a:ext cx="4114800" cy="1697236"/>
      </dsp:txXfrm>
    </dsp:sp>
    <dsp:sp modelId="{9B33CE2B-18E9-4E38-B257-A6C6EDDAA436}">
      <dsp:nvSpPr>
        <dsp:cNvPr id="0" name=""/>
        <dsp:cNvSpPr/>
      </dsp:nvSpPr>
      <dsp:spPr>
        <a:xfrm rot="10800000">
          <a:off x="0" y="2260854"/>
          <a:ext cx="4114800" cy="226298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latin typeface="Arial" pitchFamily="34" charset="0"/>
              <a:cs typeface="Arial" pitchFamily="34" charset="0"/>
            </a:rPr>
            <a:t>Struktur</a:t>
          </a:r>
          <a:r>
            <a:rPr lang="de-DE" sz="2000" kern="1200" dirty="0" smtClean="0">
              <a:latin typeface="Arial" pitchFamily="34" charset="0"/>
              <a:cs typeface="Arial" pitchFamily="34" charset="0"/>
            </a:rPr>
            <a:t/>
          </a:r>
          <a:br>
            <a:rPr lang="de-DE" sz="2000" kern="1200" dirty="0" smtClean="0">
              <a:latin typeface="Arial" pitchFamily="34" charset="0"/>
              <a:cs typeface="Arial" pitchFamily="34" charset="0"/>
            </a:rPr>
          </a:br>
          <a:r>
            <a:rPr lang="de-DE" sz="1800" kern="1200" dirty="0" smtClean="0">
              <a:latin typeface="Arial" pitchFamily="34" charset="0"/>
              <a:cs typeface="Arial" pitchFamily="34" charset="0"/>
            </a:rPr>
            <a:t>Änderung von Technologien, Strukturen und Hierarchien</a:t>
          </a:r>
          <a:endParaRPr lang="de-DE" sz="1800" kern="1200" dirty="0">
            <a:latin typeface="Arial" pitchFamily="34" charset="0"/>
            <a:cs typeface="Arial" pitchFamily="34" charset="0"/>
          </a:endParaRPr>
        </a:p>
      </dsp:txBody>
      <dsp:txXfrm rot="10800000">
        <a:off x="0" y="2826599"/>
        <a:ext cx="4114800" cy="1697236"/>
      </dsp:txXfrm>
    </dsp:sp>
    <dsp:sp modelId="{A30CE2BF-A43D-4C0C-AD31-63C219A97336}">
      <dsp:nvSpPr>
        <dsp:cNvPr id="0" name=""/>
        <dsp:cNvSpPr/>
      </dsp:nvSpPr>
      <dsp:spPr>
        <a:xfrm rot="5400000">
          <a:off x="5040709" y="1337072"/>
          <a:ext cx="2262981" cy="4114800"/>
        </a:xfrm>
        <a:prstGeom prst="round1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>
              <a:latin typeface="Arial" pitchFamily="34" charset="0"/>
              <a:cs typeface="Arial" pitchFamily="34" charset="0"/>
            </a:rPr>
            <a:t>Prozess</a:t>
          </a:r>
          <a:r>
            <a:rPr lang="de-DE" sz="2800" kern="1200" dirty="0" smtClean="0"/>
            <a:t/>
          </a:r>
          <a:br>
            <a:rPr lang="de-DE" sz="2800" kern="1200" dirty="0" smtClean="0"/>
          </a:br>
          <a:r>
            <a:rPr lang="de-DE" sz="1800" kern="1200" dirty="0" smtClean="0">
              <a:latin typeface="Arial" pitchFamily="34" charset="0"/>
              <a:cs typeface="Arial" pitchFamily="34" charset="0"/>
            </a:rPr>
            <a:t>Änderungen von Arbeitsabläufen, -prozessen</a:t>
          </a:r>
          <a:endParaRPr lang="de-DE" sz="1800" kern="1200" dirty="0">
            <a:latin typeface="Arial" pitchFamily="34" charset="0"/>
            <a:cs typeface="Arial" pitchFamily="34" charset="0"/>
          </a:endParaRPr>
        </a:p>
      </dsp:txBody>
      <dsp:txXfrm rot="-5400000">
        <a:off x="4114799" y="2828726"/>
        <a:ext cx="4114800" cy="1697236"/>
      </dsp:txXfrm>
    </dsp:sp>
    <dsp:sp modelId="{2D814C60-8B78-4B8D-83CC-EF088CC7AE3A}">
      <dsp:nvSpPr>
        <dsp:cNvPr id="0" name=""/>
        <dsp:cNvSpPr/>
      </dsp:nvSpPr>
      <dsp:spPr>
        <a:xfrm>
          <a:off x="2880359" y="1684789"/>
          <a:ext cx="2468880" cy="113149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900" b="1" kern="1200" dirty="0" smtClean="0">
              <a:latin typeface="Arial" pitchFamily="34" charset="0"/>
              <a:cs typeface="Arial" pitchFamily="34" charset="0"/>
            </a:rPr>
            <a:t>PE-Perspektive</a:t>
          </a:r>
          <a:endParaRPr lang="de-DE" sz="2900" b="1" kern="1200" dirty="0">
            <a:latin typeface="Arial" pitchFamily="34" charset="0"/>
            <a:cs typeface="Arial" pitchFamily="34" charset="0"/>
          </a:endParaRPr>
        </a:p>
      </dsp:txBody>
      <dsp:txXfrm>
        <a:off x="2935594" y="1740024"/>
        <a:ext cx="2358410" cy="10210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B16296-1DB4-4615-B4BF-AE747B9A6B70}">
      <dsp:nvSpPr>
        <dsp:cNvPr id="0" name=""/>
        <dsp:cNvSpPr/>
      </dsp:nvSpPr>
      <dsp:spPr>
        <a:xfrm>
          <a:off x="2943448" y="1529"/>
          <a:ext cx="2342703" cy="1171351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kern="1200" dirty="0" smtClean="0"/>
            <a:t>Verstehbarkeit</a:t>
          </a:r>
          <a:br>
            <a:rPr lang="de-DE" sz="2200" kern="1200" dirty="0" smtClean="0"/>
          </a:br>
          <a:r>
            <a:rPr lang="de-DE" sz="2200" kern="1200" dirty="0" err="1" smtClean="0"/>
            <a:t>Comprehensibility</a:t>
          </a:r>
          <a:endParaRPr lang="de-DE" sz="2200" kern="1200" dirty="0"/>
        </a:p>
      </dsp:txBody>
      <dsp:txXfrm>
        <a:off x="2977756" y="35837"/>
        <a:ext cx="2274087" cy="1102735"/>
      </dsp:txXfrm>
    </dsp:sp>
    <dsp:sp modelId="{7DAC7D34-7865-4371-84D0-0EED719BCB81}">
      <dsp:nvSpPr>
        <dsp:cNvPr id="0" name=""/>
        <dsp:cNvSpPr/>
      </dsp:nvSpPr>
      <dsp:spPr>
        <a:xfrm rot="3600000">
          <a:off x="4471375" y="2057994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700" kern="1200"/>
        </a:p>
      </dsp:txBody>
      <dsp:txXfrm>
        <a:off x="4594367" y="2139989"/>
        <a:ext cx="975885" cy="245983"/>
      </dsp:txXfrm>
    </dsp:sp>
    <dsp:sp modelId="{400577E3-2B73-46AB-B4D8-36B53F61F417}">
      <dsp:nvSpPr>
        <dsp:cNvPr id="0" name=""/>
        <dsp:cNvSpPr/>
      </dsp:nvSpPr>
      <dsp:spPr>
        <a:xfrm>
          <a:off x="4878468" y="3353082"/>
          <a:ext cx="2342703" cy="1171351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kern="1200" dirty="0" smtClean="0"/>
            <a:t>Sinnhaftigkeit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kern="1200" dirty="0" err="1" smtClean="0"/>
            <a:t>Meaningfulness</a:t>
          </a:r>
          <a:endParaRPr lang="de-DE" sz="2200" kern="1200" dirty="0"/>
        </a:p>
      </dsp:txBody>
      <dsp:txXfrm>
        <a:off x="4912776" y="3387390"/>
        <a:ext cx="2274087" cy="1102735"/>
      </dsp:txXfrm>
    </dsp:sp>
    <dsp:sp modelId="{4D63E465-A9F1-4F92-AE11-1DFAE8FE61B6}">
      <dsp:nvSpPr>
        <dsp:cNvPr id="0" name=""/>
        <dsp:cNvSpPr/>
      </dsp:nvSpPr>
      <dsp:spPr>
        <a:xfrm rot="10800000">
          <a:off x="3503865" y="3733771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700" kern="1200"/>
        </a:p>
      </dsp:txBody>
      <dsp:txXfrm rot="10800000">
        <a:off x="3626857" y="3815766"/>
        <a:ext cx="975885" cy="245983"/>
      </dsp:txXfrm>
    </dsp:sp>
    <dsp:sp modelId="{AE0D04B0-E6BB-4986-BBF9-43F0EF01AD03}">
      <dsp:nvSpPr>
        <dsp:cNvPr id="0" name=""/>
        <dsp:cNvSpPr/>
      </dsp:nvSpPr>
      <dsp:spPr>
        <a:xfrm>
          <a:off x="1008428" y="3353082"/>
          <a:ext cx="2342703" cy="1171351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kern="1200" dirty="0" err="1" smtClean="0"/>
            <a:t>Bewältigbarkeit</a:t>
          </a:r>
          <a:r>
            <a:rPr lang="de-DE" sz="2200" kern="1200" dirty="0" smtClean="0"/>
            <a:t/>
          </a:r>
          <a:br>
            <a:rPr lang="de-DE" sz="2200" kern="1200" dirty="0" smtClean="0"/>
          </a:br>
          <a:r>
            <a:rPr lang="de-DE" sz="2200" kern="1200" dirty="0" err="1" smtClean="0"/>
            <a:t>Manageability</a:t>
          </a:r>
          <a:endParaRPr lang="de-DE" sz="2200" kern="1200" dirty="0"/>
        </a:p>
      </dsp:txBody>
      <dsp:txXfrm>
        <a:off x="1042736" y="3387390"/>
        <a:ext cx="2274087" cy="1102735"/>
      </dsp:txXfrm>
    </dsp:sp>
    <dsp:sp modelId="{DE8148CB-2362-4E71-A0C0-42EC990B7F55}">
      <dsp:nvSpPr>
        <dsp:cNvPr id="0" name=""/>
        <dsp:cNvSpPr/>
      </dsp:nvSpPr>
      <dsp:spPr>
        <a:xfrm rot="18000000">
          <a:off x="2536355" y="2057994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700" kern="1200"/>
        </a:p>
      </dsp:txBody>
      <dsp:txXfrm>
        <a:off x="2659347" y="2139989"/>
        <a:ext cx="975885" cy="2459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B6558-648D-4291-A9C3-108703A64F32}">
      <dsp:nvSpPr>
        <dsp:cNvPr id="0" name=""/>
        <dsp:cNvSpPr/>
      </dsp:nvSpPr>
      <dsp:spPr>
        <a:xfrm rot="5400000">
          <a:off x="5012703" y="-1901980"/>
          <a:ext cx="1166849" cy="5266944"/>
        </a:xfrm>
        <a:prstGeom prst="round2Same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Herausforderungen der Umwelt werden als verständlich, überschaubar, vorhersagbar erlebt</a:t>
          </a:r>
          <a:r>
            <a:rPr lang="de-DE" sz="1100" kern="1200" dirty="0" smtClean="0">
              <a:latin typeface="Arial" pitchFamily="34" charset="0"/>
              <a:cs typeface="Arial" pitchFamily="34" charset="0"/>
            </a:rPr>
            <a:t>.</a:t>
          </a:r>
          <a:endParaRPr lang="de-DE" sz="11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>
              <a:latin typeface="Arial" pitchFamily="34" charset="0"/>
              <a:cs typeface="Arial" pitchFamily="34" charset="0"/>
            </a:rPr>
            <a:t>Verlässliche Unternehmenspolitik</a:t>
          </a:r>
          <a:endParaRPr lang="de-DE" sz="11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>
              <a:latin typeface="Arial" pitchFamily="34" charset="0"/>
              <a:cs typeface="Arial" pitchFamily="34" charset="0"/>
            </a:rPr>
            <a:t>Transparenz von Entscheidungen</a:t>
          </a:r>
          <a:endParaRPr lang="de-DE" sz="11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>
              <a:latin typeface="Arial" pitchFamily="34" charset="0"/>
              <a:cs typeface="Arial" pitchFamily="34" charset="0"/>
            </a:rPr>
            <a:t>Klarheit in der Verteilung von Kompetenz und Verantwortung</a:t>
          </a:r>
          <a:endParaRPr lang="de-DE" sz="11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>
              <a:latin typeface="Arial" pitchFamily="34" charset="0"/>
              <a:cs typeface="Arial" pitchFamily="34" charset="0"/>
            </a:rPr>
            <a:t>Einbindung der Mitarbeiter</a:t>
          </a:r>
          <a:endParaRPr lang="de-DE" sz="1100" kern="1200" dirty="0">
            <a:latin typeface="Arial" pitchFamily="34" charset="0"/>
            <a:cs typeface="Arial" pitchFamily="34" charset="0"/>
          </a:endParaRPr>
        </a:p>
      </dsp:txBody>
      <dsp:txXfrm rot="-5400000">
        <a:off x="2962656" y="205028"/>
        <a:ext cx="5209983" cy="1052927"/>
      </dsp:txXfrm>
    </dsp:sp>
    <dsp:sp modelId="{4250B0B2-EB3A-4ACE-8D2D-A36D07AA6114}">
      <dsp:nvSpPr>
        <dsp:cNvPr id="0" name=""/>
        <dsp:cNvSpPr/>
      </dsp:nvSpPr>
      <dsp:spPr>
        <a:xfrm>
          <a:off x="0" y="2209"/>
          <a:ext cx="2962656" cy="1458562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>
              <a:latin typeface="Arial" pitchFamily="34" charset="0"/>
              <a:cs typeface="Arial" pitchFamily="34" charset="0"/>
            </a:rPr>
            <a:t>Verstehbarkeit</a:t>
          </a:r>
          <a:endParaRPr lang="de-DE" sz="2800" kern="1200" dirty="0">
            <a:latin typeface="Arial" pitchFamily="34" charset="0"/>
            <a:cs typeface="Arial" pitchFamily="34" charset="0"/>
          </a:endParaRPr>
        </a:p>
      </dsp:txBody>
      <dsp:txXfrm>
        <a:off x="71201" y="73410"/>
        <a:ext cx="2820254" cy="1316160"/>
      </dsp:txXfrm>
    </dsp:sp>
    <dsp:sp modelId="{3CE419B9-F032-401D-9082-9D7291F68C01}">
      <dsp:nvSpPr>
        <dsp:cNvPr id="0" name=""/>
        <dsp:cNvSpPr/>
      </dsp:nvSpPr>
      <dsp:spPr>
        <a:xfrm rot="5400000">
          <a:off x="5012703" y="-370490"/>
          <a:ext cx="1166849" cy="5266944"/>
        </a:xfrm>
        <a:prstGeom prst="round2Same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es ist erlebbar, dass den Anforderungen und Stressoren passende Ressourcen gegenüber stehen (</a:t>
          </a:r>
          <a:r>
            <a:rPr lang="de-DE" sz="1100" b="1" kern="1200" dirty="0" err="1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demand</a:t>
          </a:r>
          <a:r>
            <a:rPr lang="de-DE" sz="11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-</a:t>
          </a:r>
          <a:r>
            <a:rPr lang="de-DE" sz="1100" b="1" kern="1200" dirty="0" err="1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resources</a:t>
          </a:r>
          <a:r>
            <a:rPr lang="de-DE" sz="11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-Fit)</a:t>
          </a:r>
          <a:endParaRPr lang="de-DE" sz="1100" b="1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>
              <a:latin typeface="Arial" pitchFamily="34" charset="0"/>
              <a:cs typeface="Arial" pitchFamily="34" charset="0"/>
            </a:rPr>
            <a:t>Ressourcen, Qualifizieren</a:t>
          </a:r>
          <a:endParaRPr lang="de-DE" sz="11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>
              <a:latin typeface="Arial" pitchFamily="34" charset="0"/>
              <a:cs typeface="Arial" pitchFamily="34" charset="0"/>
            </a:rPr>
            <a:t>Soziale Unterstützung, Kollegialität</a:t>
          </a:r>
          <a:endParaRPr lang="de-DE" sz="11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>
              <a:latin typeface="Arial" pitchFamily="34" charset="0"/>
              <a:cs typeface="Arial" pitchFamily="34" charset="0"/>
            </a:rPr>
            <a:t>Gesundheitsorientiertes Führungsverhalten, Wertschätzung</a:t>
          </a:r>
          <a:endParaRPr lang="de-DE" sz="1100" kern="1200" dirty="0">
            <a:latin typeface="Arial" pitchFamily="34" charset="0"/>
            <a:cs typeface="Arial" pitchFamily="34" charset="0"/>
          </a:endParaRPr>
        </a:p>
      </dsp:txBody>
      <dsp:txXfrm rot="-5400000">
        <a:off x="2962656" y="1736518"/>
        <a:ext cx="5209983" cy="1052927"/>
      </dsp:txXfrm>
    </dsp:sp>
    <dsp:sp modelId="{BA7A02EB-159C-46C8-9687-8D603D5F6EB2}">
      <dsp:nvSpPr>
        <dsp:cNvPr id="0" name=""/>
        <dsp:cNvSpPr/>
      </dsp:nvSpPr>
      <dsp:spPr>
        <a:xfrm>
          <a:off x="0" y="1533700"/>
          <a:ext cx="2962656" cy="1458562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err="1" smtClean="0">
              <a:latin typeface="Arial" pitchFamily="34" charset="0"/>
              <a:cs typeface="Arial" pitchFamily="34" charset="0"/>
            </a:rPr>
            <a:t>Bewältigbarkeit</a:t>
          </a:r>
          <a:endParaRPr lang="de-DE" sz="2800" kern="1200" dirty="0">
            <a:latin typeface="Arial" pitchFamily="34" charset="0"/>
            <a:cs typeface="Arial" pitchFamily="34" charset="0"/>
          </a:endParaRPr>
        </a:p>
      </dsp:txBody>
      <dsp:txXfrm>
        <a:off x="71201" y="1604901"/>
        <a:ext cx="2820254" cy="1316160"/>
      </dsp:txXfrm>
    </dsp:sp>
    <dsp:sp modelId="{CFEF6C31-70C6-49C6-8A75-54A010E78B9F}">
      <dsp:nvSpPr>
        <dsp:cNvPr id="0" name=""/>
        <dsp:cNvSpPr/>
      </dsp:nvSpPr>
      <dsp:spPr>
        <a:xfrm rot="5400000">
          <a:off x="5012703" y="1146904"/>
          <a:ext cx="1166849" cy="5266944"/>
        </a:xfrm>
        <a:prstGeom prst="round2SameRect">
          <a:avLst/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es gibt tragfähige sinnstiftende Zusammenhänge</a:t>
          </a:r>
          <a:endParaRPr lang="de-DE" sz="1100" b="1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>
              <a:latin typeface="Arial" pitchFamily="34" charset="0"/>
              <a:cs typeface="Arial" pitchFamily="34" charset="0"/>
            </a:rPr>
            <a:t>Vermittlung des Gefühls, dass es Sinn macht sich zu engagieren</a:t>
          </a:r>
          <a:endParaRPr lang="de-DE" sz="11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>
              <a:latin typeface="Arial" pitchFamily="34" charset="0"/>
              <a:cs typeface="Arial" pitchFamily="34" charset="0"/>
            </a:rPr>
            <a:t>Eigenverantwortlichkeit und Partizipation</a:t>
          </a:r>
          <a:endParaRPr lang="de-DE" sz="11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dirty="0" smtClean="0">
              <a:latin typeface="Arial" pitchFamily="34" charset="0"/>
              <a:cs typeface="Arial" pitchFamily="34" charset="0"/>
            </a:rPr>
            <a:t>Vermittlung, was das Ziel der Herausforderung ist</a:t>
          </a:r>
          <a:endParaRPr lang="de-DE" sz="1100" kern="1200" dirty="0">
            <a:latin typeface="Arial" pitchFamily="34" charset="0"/>
            <a:cs typeface="Arial" pitchFamily="34" charset="0"/>
          </a:endParaRPr>
        </a:p>
      </dsp:txBody>
      <dsp:txXfrm rot="-5400000">
        <a:off x="2962656" y="3253913"/>
        <a:ext cx="5209983" cy="1052927"/>
      </dsp:txXfrm>
    </dsp:sp>
    <dsp:sp modelId="{D797F9A4-8D74-43A8-B89F-7D3BA893FC13}">
      <dsp:nvSpPr>
        <dsp:cNvPr id="0" name=""/>
        <dsp:cNvSpPr/>
      </dsp:nvSpPr>
      <dsp:spPr>
        <a:xfrm>
          <a:off x="0" y="3065190"/>
          <a:ext cx="2962656" cy="145856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>
              <a:latin typeface="Arial" pitchFamily="34" charset="0"/>
              <a:cs typeface="Arial" pitchFamily="34" charset="0"/>
            </a:rPr>
            <a:t>Sinnhaftigkeit</a:t>
          </a:r>
          <a:endParaRPr lang="de-DE" sz="2800" kern="1200" dirty="0">
            <a:latin typeface="Arial" pitchFamily="34" charset="0"/>
            <a:cs typeface="Arial" pitchFamily="34" charset="0"/>
          </a:endParaRPr>
        </a:p>
      </dsp:txBody>
      <dsp:txXfrm>
        <a:off x="71201" y="3136391"/>
        <a:ext cx="2820254" cy="1316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B69345AD-0046-411A-BC3D-2450CAF28FE6}" type="datetimeFigureOut">
              <a:rPr lang="de-DE" smtClean="0"/>
              <a:t>15.03.2018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4964ABE9-7F53-4FA0-9B6A-2AF617E70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0990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13AE4EBE-D4D8-46DE-8BA8-3D4D35F93583}" type="datetimeFigureOut">
              <a:rPr lang="de-DE" smtClean="0"/>
              <a:t>15.03.2018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E67092C-D33F-4F67-8CF3-E15FD3F3DC7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6498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7092C-D33F-4F67-8CF3-E15FD3F3DC71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6355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27034-876B-406C-8258-261BD1E9524D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3086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D6068-B2C0-4103-A15C-EEEDB8D52937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8608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48924-E0CC-4DDB-A3E1-658CE0108A6A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91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43CE1-E481-4011-8A22-7D16725C88D1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770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450A-10BD-4C0C-9B4B-292B20E69587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6369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A420-7461-42B9-BFCA-CC8928A3340A}" type="datetime1">
              <a:rPr lang="de-DE" smtClean="0"/>
              <a:t>15.03.2018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5360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7E652-A82A-407C-91AF-517845220D24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049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39B8-7334-42ED-A6DD-9FD96A97CC14}" type="datetime1">
              <a:rPr lang="de-DE" smtClean="0"/>
              <a:t>15.03.2018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4420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8B4B-D2CF-4EE3-BFAC-DC92C109380B}" type="datetime1">
              <a:rPr lang="de-DE" smtClean="0"/>
              <a:t>15.03.2018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5913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342C-FBD2-4A92-AC78-C56F74861CED}" type="datetime1">
              <a:rPr lang="de-DE" smtClean="0"/>
              <a:t>15.03.2018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169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5DC32-A900-4051-B054-3931827C1430}" type="datetime1">
              <a:rPr lang="de-DE" smtClean="0"/>
              <a:t>15.03.2018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8794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23D09-671C-45B8-BB62-6EC6B860DCDA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F0352-D6ED-46BF-B4C9-0A2AE9E9988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122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Betriebliches Gesundheitsmanagement aus der Sicht des </a:t>
            </a:r>
            <a:r>
              <a:rPr lang="de-DE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de-DE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ersonalentwicklers</a:t>
            </a:r>
            <a:endParaRPr lang="de-DE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2400" b="1" dirty="0" smtClean="0">
                <a:latin typeface="Arial" pitchFamily="34" charset="0"/>
                <a:cs typeface="Arial" pitchFamily="34" charset="0"/>
              </a:rPr>
              <a:t>Referent </a:t>
            </a:r>
          </a:p>
          <a:p>
            <a:r>
              <a:rPr lang="de-DE" sz="2400" b="1" dirty="0" smtClean="0">
                <a:latin typeface="Arial" pitchFamily="34" charset="0"/>
                <a:cs typeface="Arial" pitchFamily="34" charset="0"/>
              </a:rPr>
              <a:t>Raimund Huber</a:t>
            </a:r>
            <a:endParaRPr lang="de-DE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98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Betriebliche Konzepte zur Sicherung der Arbeitsfähigkeit</a:t>
            </a:r>
            <a:endParaRPr lang="de-DE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08" y="2348880"/>
            <a:ext cx="4166592" cy="312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Gerade Verbindung mit Pfeil 5"/>
          <p:cNvCxnSpPr/>
          <p:nvPr/>
        </p:nvCxnSpPr>
        <p:spPr>
          <a:xfrm>
            <a:off x="3707904" y="4869160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5436096" y="4680846"/>
            <a:ext cx="345638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Betriebliches Gesundheitsmanagement</a:t>
            </a:r>
            <a:endParaRPr lang="de-DE" b="1" dirty="0"/>
          </a:p>
        </p:txBody>
      </p:sp>
      <p:cxnSp>
        <p:nvCxnSpPr>
          <p:cNvPr id="9" name="Gerade Verbindung mit Pfeil 8"/>
          <p:cNvCxnSpPr/>
          <p:nvPr/>
        </p:nvCxnSpPr>
        <p:spPr>
          <a:xfrm>
            <a:off x="3707904" y="4437112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5436096" y="4251531"/>
            <a:ext cx="345638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Kompetenzentwicklung</a:t>
            </a:r>
            <a:endParaRPr lang="de-DE" b="1" dirty="0"/>
          </a:p>
        </p:txBody>
      </p:sp>
      <p:cxnSp>
        <p:nvCxnSpPr>
          <p:cNvPr id="12" name="Gerade Verbindung mit Pfeil 11"/>
          <p:cNvCxnSpPr/>
          <p:nvPr/>
        </p:nvCxnSpPr>
        <p:spPr>
          <a:xfrm>
            <a:off x="3707904" y="4005064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5436096" y="3789040"/>
            <a:ext cx="3456384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Unternehmenskultur</a:t>
            </a:r>
            <a:endParaRPr lang="de-DE" b="1" dirty="0"/>
          </a:p>
        </p:txBody>
      </p:sp>
      <p:cxnSp>
        <p:nvCxnSpPr>
          <p:cNvPr id="15" name="Gerade Verbindung mit Pfeil 14"/>
          <p:cNvCxnSpPr/>
          <p:nvPr/>
        </p:nvCxnSpPr>
        <p:spPr>
          <a:xfrm>
            <a:off x="3707904" y="3586871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5436096" y="3356992"/>
            <a:ext cx="345638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Organisationsentwicklung</a:t>
            </a:r>
            <a:endParaRPr lang="de-DE" b="1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26BD-4E93-44B7-BC7C-B7970B2609D6}" type="datetime1">
              <a:rPr lang="de-DE" smtClean="0"/>
              <a:t>15.03.2018</a:t>
            </a:fld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934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Betriebliches Gesundheitsmanagement</a:t>
            </a:r>
            <a:endParaRPr lang="de-DE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36096" y="2060848"/>
            <a:ext cx="3250704" cy="367240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de-DE" dirty="0" smtClean="0"/>
              <a:t>HSE-Abteilung</a:t>
            </a:r>
          </a:p>
          <a:p>
            <a:r>
              <a:rPr lang="de-DE" dirty="0" err="1" smtClean="0"/>
              <a:t>Be</a:t>
            </a:r>
            <a:r>
              <a:rPr lang="de-DE" dirty="0" smtClean="0"/>
              <a:t>-</a:t>
            </a:r>
            <a:r>
              <a:rPr lang="de-DE" dirty="0" err="1" smtClean="0"/>
              <a:t>Healthy</a:t>
            </a:r>
            <a:r>
              <a:rPr lang="de-DE" dirty="0" smtClean="0"/>
              <a:t>-Abo-Essen</a:t>
            </a:r>
          </a:p>
          <a:p>
            <a:r>
              <a:rPr lang="de-DE" dirty="0" smtClean="0"/>
              <a:t>Betriebsärztlicher Dienst </a:t>
            </a:r>
          </a:p>
          <a:p>
            <a:r>
              <a:rPr lang="de-DE" dirty="0" smtClean="0"/>
              <a:t>Sozialpsychologischer Dienst</a:t>
            </a:r>
          </a:p>
          <a:p>
            <a:r>
              <a:rPr lang="de-DE" dirty="0" smtClean="0"/>
              <a:t>Suchtbeauftragte</a:t>
            </a:r>
          </a:p>
          <a:p>
            <a:r>
              <a:rPr lang="de-DE" dirty="0" err="1" smtClean="0"/>
              <a:t>Diversity</a:t>
            </a:r>
            <a:r>
              <a:rPr lang="de-DE" dirty="0" smtClean="0"/>
              <a:t>-Beauftragter</a:t>
            </a:r>
          </a:p>
          <a:p>
            <a:r>
              <a:rPr lang="de-DE" dirty="0" smtClean="0"/>
              <a:t>Pilates, Massage, Fitness-</a:t>
            </a:r>
            <a:r>
              <a:rPr lang="de-DE" dirty="0" err="1" smtClean="0"/>
              <a:t>Fighting</a:t>
            </a:r>
            <a:endParaRPr lang="de-DE" dirty="0" smtClean="0"/>
          </a:p>
          <a:p>
            <a:r>
              <a:rPr lang="de-DE" dirty="0" smtClean="0"/>
              <a:t>Lauftreff</a:t>
            </a:r>
          </a:p>
          <a:p>
            <a:r>
              <a:rPr lang="de-DE" dirty="0" smtClean="0"/>
              <a:t>Fahrrad-Leasing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636912"/>
            <a:ext cx="5199327" cy="3899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8539-76BA-48F7-BDE8-95A94D897E90}" type="datetime1">
              <a:rPr lang="de-DE" smtClean="0"/>
              <a:t>15.03.2018</a:t>
            </a:fld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467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Kompetenzentwicklung</a:t>
            </a:r>
            <a:endParaRPr lang="de-DE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724128" y="2488828"/>
            <a:ext cx="3024336" cy="23083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dirty="0" err="1" smtClean="0"/>
              <a:t>Leading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Frontline</a:t>
            </a:r>
            <a:endParaRPr lang="de-DE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Projektmanagement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Train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trainer</a:t>
            </a:r>
            <a:r>
              <a:rPr lang="de-DE" dirty="0" smtClean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err="1" smtClean="0"/>
              <a:t>Erfa</a:t>
            </a:r>
            <a:r>
              <a:rPr lang="de-DE" dirty="0" smtClean="0"/>
              <a:t>-Gruppen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Seminar-</a:t>
            </a:r>
            <a:r>
              <a:rPr lang="de-DE" dirty="0" err="1" smtClean="0"/>
              <a:t>Refresher</a:t>
            </a:r>
            <a:endParaRPr lang="de-DE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Coaching/</a:t>
            </a:r>
            <a:r>
              <a:rPr lang="de-DE" dirty="0" err="1" smtClean="0"/>
              <a:t>Mentoring</a:t>
            </a:r>
            <a:endParaRPr lang="de-DE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Jährliche Trainingstage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Training Masterplan 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44824"/>
            <a:ext cx="5259805" cy="3944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E3D2B-2C6A-4C1A-82D4-D9F9FE4C6B63}" type="datetime1">
              <a:rPr lang="de-DE" smtClean="0"/>
              <a:t>15.03.2018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496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Unternehmenskultur</a:t>
            </a:r>
            <a:endParaRPr lang="de-DE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940152" y="2283837"/>
            <a:ext cx="2880320" cy="25853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Value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Behavior</a:t>
            </a:r>
            <a:r>
              <a:rPr lang="de-DE" dirty="0" smtClean="0"/>
              <a:t>-Sessions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Käffchen mit Martin (GF)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Soziales Engagement (Perspektivenwechsel)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Generation Assessment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betriebliches Vorschlags-wesens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Elevator-Speech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33" y="1772816"/>
            <a:ext cx="5376597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E1EBF-5A50-4EB6-81D1-7A38BD01BC6E}" type="datetime1">
              <a:rPr lang="de-DE" smtClean="0"/>
              <a:t>15.03.2018</a:t>
            </a:fld>
            <a:endParaRPr lang="de-DE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160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Organisationsentwicklung</a:t>
            </a:r>
            <a:endParaRPr lang="de-DE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580112" y="1916832"/>
            <a:ext cx="3168352" cy="3416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dirty="0" err="1" smtClean="0"/>
              <a:t>Balanced</a:t>
            </a:r>
            <a:r>
              <a:rPr lang="de-DE" dirty="0" smtClean="0"/>
              <a:t> Score </a:t>
            </a:r>
            <a:r>
              <a:rPr lang="de-DE" dirty="0"/>
              <a:t>C</a:t>
            </a:r>
            <a:r>
              <a:rPr lang="de-DE" dirty="0" smtClean="0"/>
              <a:t>ard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err="1" smtClean="0"/>
              <a:t>Self</a:t>
            </a:r>
            <a:r>
              <a:rPr lang="de-DE" dirty="0" smtClean="0"/>
              <a:t> Assessment Teams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Projektmanagement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Interne Audits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OPEX-Gruppenarbeit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Gesundheitsorientiertes Führen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Verzahnung von Führung, Mitarbeiter und Gesund-</a:t>
            </a:r>
            <a:r>
              <a:rPr lang="de-DE" dirty="0" err="1" smtClean="0"/>
              <a:t>heitsdienstleistungen</a:t>
            </a:r>
            <a:endParaRPr lang="de-DE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Gestaltung von Mitarbeiter-besprechungen</a:t>
            </a:r>
            <a:endParaRPr lang="de-DE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772816"/>
            <a:ext cx="4971773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09FE-D41B-43BC-A45A-3489CF7E21DA}" type="datetime1">
              <a:rPr lang="de-DE" smtClean="0"/>
              <a:t>15.03.2018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00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Salutogenetische</a:t>
            </a:r>
            <a:r>
              <a:rPr lang="de-DE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Fragen</a:t>
            </a:r>
            <a:br>
              <a:rPr lang="de-DE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de-DE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für Führungskräfte</a:t>
            </a:r>
            <a:endParaRPr lang="de-DE" sz="3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Habe ich dafür gesorgt, dass meine Mitarbeiter durchschauen/sich erklären können, was hier passiert?</a:t>
            </a:r>
            <a:br>
              <a:rPr lang="de-DE" sz="2400" dirty="0" smtClean="0">
                <a:latin typeface="Arial" pitchFamily="34" charset="0"/>
                <a:cs typeface="Arial" pitchFamily="34" charset="0"/>
              </a:rPr>
            </a:br>
            <a:endParaRPr lang="de-DE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Habe ich dafür gesorgt, dass meine Mitarbeiter über die notwendigen Ressourcen verfügen oder sich verschaffen können, um die Herausforderungen zu bewältigen?</a:t>
            </a:r>
            <a:br>
              <a:rPr lang="de-DE" sz="2400" dirty="0" smtClean="0">
                <a:latin typeface="Arial" pitchFamily="34" charset="0"/>
                <a:cs typeface="Arial" pitchFamily="34" charset="0"/>
              </a:rPr>
            </a:br>
            <a:endParaRPr lang="de-DE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Habe ich dafür gesorgt, dass meine Mitarbeiter wissen und überzeugt sein können, dass sich das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E</a:t>
            </a:r>
            <a:r>
              <a:rPr lang="de-DE" sz="2400" dirty="0" smtClean="0">
                <a:latin typeface="Arial" pitchFamily="34" charset="0"/>
                <a:cs typeface="Arial" pitchFamily="34" charset="0"/>
              </a:rPr>
              <a:t>ngagement lohnt und was der Sinn der Herausforderung ist?</a:t>
            </a:r>
            <a:endParaRPr lang="de-DE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43CE1-E481-4011-8A22-7D16725C88D1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316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 err="1">
                <a:solidFill>
                  <a:srgbClr val="4F81BD"/>
                </a:solidFill>
                <a:latin typeface="Arial" pitchFamily="34" charset="0"/>
                <a:cs typeface="Arial" pitchFamily="34" charset="0"/>
              </a:rPr>
              <a:t>Salutogenetische</a:t>
            </a:r>
            <a:r>
              <a:rPr lang="de-DE" sz="3200" b="1" dirty="0">
                <a:solidFill>
                  <a:srgbClr val="4F81BD"/>
                </a:solidFill>
                <a:latin typeface="Arial" pitchFamily="34" charset="0"/>
                <a:cs typeface="Arial" pitchFamily="34" charset="0"/>
              </a:rPr>
              <a:t> Fragen</a:t>
            </a:r>
            <a:br>
              <a:rPr lang="de-DE" sz="3200" b="1" dirty="0">
                <a:solidFill>
                  <a:srgbClr val="4F81BD"/>
                </a:solidFill>
                <a:latin typeface="Arial" pitchFamily="34" charset="0"/>
                <a:cs typeface="Arial" pitchFamily="34" charset="0"/>
              </a:rPr>
            </a:br>
            <a:r>
              <a:rPr lang="de-DE" sz="3200" b="1" dirty="0">
                <a:solidFill>
                  <a:srgbClr val="4F81BD"/>
                </a:solidFill>
                <a:latin typeface="Arial" pitchFamily="34" charset="0"/>
                <a:cs typeface="Arial" pitchFamily="34" charset="0"/>
              </a:rPr>
              <a:t>für Führungskräfte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Sorge ich für ausreichend Klarheit der geltenden Ziele, Werte, Regeln?</a:t>
            </a:r>
            <a:br>
              <a:rPr lang="de-DE" sz="2400" dirty="0" smtClean="0">
                <a:latin typeface="Arial" pitchFamily="34" charset="0"/>
                <a:cs typeface="Arial" pitchFamily="34" charset="0"/>
              </a:rPr>
            </a:br>
            <a:endParaRPr lang="de-DE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Bin ich an einer wertschätzenden Beziehung mit meinen Mitarbeitern interessiert?</a:t>
            </a:r>
            <a:br>
              <a:rPr lang="de-DE" sz="2400" dirty="0" smtClean="0">
                <a:latin typeface="Arial" pitchFamily="34" charset="0"/>
                <a:cs typeface="Arial" pitchFamily="34" charset="0"/>
              </a:rPr>
            </a:br>
            <a:endParaRPr lang="de-DE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Bin ich für meine Mitarbeiter berechenbar?</a:t>
            </a:r>
            <a:br>
              <a:rPr lang="de-DE" sz="2400" dirty="0" smtClean="0">
                <a:latin typeface="Arial" pitchFamily="34" charset="0"/>
                <a:cs typeface="Arial" pitchFamily="34" charset="0"/>
              </a:rPr>
            </a:br>
            <a:endParaRPr lang="de-DE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Sind meine Mitarbeiter entsprechende ihren Ressourcen/Fähigkeiten eingesetzt?</a:t>
            </a:r>
            <a:br>
              <a:rPr lang="de-DE" sz="2400" dirty="0" smtClean="0">
                <a:latin typeface="Arial" pitchFamily="34" charset="0"/>
                <a:cs typeface="Arial" pitchFamily="34" charset="0"/>
              </a:rPr>
            </a:br>
            <a:endParaRPr lang="de-DE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Halte ich die Balance von Forderung und Förderung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43CE1-E481-4011-8A22-7D16725C88D1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63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Konsequenzen für die Personalentwicklung</a:t>
            </a:r>
            <a:endParaRPr lang="de-DE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91264" cy="4925144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Arbeiten an den mentalen Modellen der Mitarbeiter</a:t>
            </a:r>
          </a:p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Unternehmenskultur, Strukturen und Prozesse auf Aspekte des Kohärenzsinns zu überprüfen</a:t>
            </a:r>
          </a:p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Führungskräfte zu sensibilisieren, welche An-forderungen bzw. Nebenwirkungen durch neue Herausforderungen auf die Mitarbeiter einwirken.</a:t>
            </a:r>
          </a:p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PE-Maßnahmen im Bereich: Selbstmanagement, Arbeitsbewältigung, Konflikt-/Stressmanagement</a:t>
            </a:r>
          </a:p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Stärkung der Selbststeuerung (in Bezug auf Person, Team, Organisation)</a:t>
            </a:r>
          </a:p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Sensibilisierung auf </a:t>
            </a:r>
            <a:r>
              <a:rPr lang="de-DE" sz="2400" dirty="0" err="1" smtClean="0">
                <a:latin typeface="Arial" pitchFamily="34" charset="0"/>
                <a:cs typeface="Arial" pitchFamily="34" charset="0"/>
              </a:rPr>
              <a:t>Selbstüberforderungtendenzen</a:t>
            </a:r>
            <a:endParaRPr lang="de-DE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DED8-17EC-49F5-BB0E-63402F601DC8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394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800" dirty="0" smtClean="0">
                <a:latin typeface="Arial" pitchFamily="34" charset="0"/>
                <a:cs typeface="Arial" pitchFamily="34" charset="0"/>
              </a:rPr>
              <a:t>Back </a:t>
            </a:r>
            <a:r>
              <a:rPr lang="de-DE" sz="4800" dirty="0" err="1" smtClean="0">
                <a:latin typeface="Arial" pitchFamily="34" charset="0"/>
                <a:cs typeface="Arial" pitchFamily="34" charset="0"/>
              </a:rPr>
              <a:t>up</a:t>
            </a:r>
            <a:endParaRPr lang="de-DE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FD6F-AEDF-4D65-895E-F397E317F5C4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365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Trainer/Beraterprofil</a:t>
            </a:r>
            <a:endParaRPr lang="de-DE" sz="3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43CE1-E481-4011-8A22-7D16725C88D1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19</a:t>
            </a:fld>
            <a:endParaRPr lang="de-DE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81" y="1423317"/>
            <a:ext cx="726143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68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0070C0"/>
                </a:solidFill>
              </a:rPr>
              <a:t>T</a:t>
            </a:r>
            <a:r>
              <a:rPr lang="de-DE" b="1" dirty="0" smtClean="0">
                <a:solidFill>
                  <a:srgbClr val="0070C0"/>
                </a:solidFill>
              </a:rPr>
              <a:t>hemen der Präsentation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de-DE" sz="3000" dirty="0" smtClean="0">
                <a:latin typeface="Arial" pitchFamily="34" charset="0"/>
                <a:cs typeface="Arial" pitchFamily="34" charset="0"/>
              </a:rPr>
              <a:t>Standortbestimmung</a:t>
            </a:r>
          </a:p>
          <a:p>
            <a:r>
              <a:rPr lang="de-DE" sz="3000" dirty="0" smtClean="0">
                <a:latin typeface="Arial" pitchFamily="34" charset="0"/>
                <a:cs typeface="Arial" pitchFamily="34" charset="0"/>
              </a:rPr>
              <a:t>Potenzielle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E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ngpässe in Organisationen</a:t>
            </a:r>
          </a:p>
          <a:p>
            <a:r>
              <a:rPr lang="de-DE" sz="3000" dirty="0" smtClean="0">
                <a:latin typeface="Arial" pitchFamily="34" charset="0"/>
                <a:cs typeface="Arial" pitchFamily="34" charset="0"/>
              </a:rPr>
              <a:t>Beschleunigungsfalle</a:t>
            </a:r>
          </a:p>
          <a:p>
            <a:r>
              <a:rPr lang="de-DE" sz="3000" dirty="0" smtClean="0">
                <a:latin typeface="Arial" pitchFamily="34" charset="0"/>
                <a:cs typeface="Arial" pitchFamily="34" charset="0"/>
              </a:rPr>
              <a:t>Perspektiven des Personalentwicklers</a:t>
            </a:r>
          </a:p>
          <a:p>
            <a:r>
              <a:rPr lang="de-DE" sz="3000" dirty="0" smtClean="0">
                <a:latin typeface="Arial" pitchFamily="34" charset="0"/>
                <a:cs typeface="Arial" pitchFamily="34" charset="0"/>
              </a:rPr>
              <a:t>Sense </a:t>
            </a:r>
            <a:r>
              <a:rPr lang="de-DE" sz="3000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 err="1" smtClean="0">
                <a:latin typeface="Arial" pitchFamily="34" charset="0"/>
                <a:cs typeface="Arial" pitchFamily="34" charset="0"/>
              </a:rPr>
              <a:t>Coherence</a:t>
            </a:r>
            <a:endParaRPr lang="de-DE" sz="30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3000" dirty="0" smtClean="0">
                <a:latin typeface="Arial" pitchFamily="34" charset="0"/>
                <a:cs typeface="Arial" pitchFamily="34" charset="0"/>
              </a:rPr>
              <a:t>Haus der Arbeitsfähigkeit </a:t>
            </a:r>
            <a:r>
              <a:rPr lang="de-DE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und betriebliche Konzepte</a:t>
            </a:r>
          </a:p>
          <a:p>
            <a:r>
              <a:rPr lang="de-DE" sz="3000" dirty="0" err="1" smtClean="0">
                <a:latin typeface="Arial" pitchFamily="34" charset="0"/>
                <a:cs typeface="Arial" pitchFamily="34" charset="0"/>
              </a:rPr>
              <a:t>Salutogenetische</a:t>
            </a:r>
            <a:r>
              <a:rPr lang="de-DE" sz="3000" dirty="0" smtClean="0">
                <a:latin typeface="Arial" pitchFamily="34" charset="0"/>
                <a:cs typeface="Arial" pitchFamily="34" charset="0"/>
              </a:rPr>
              <a:t> Fragen für Führungskräfte</a:t>
            </a:r>
          </a:p>
          <a:p>
            <a:r>
              <a:rPr lang="de-DE" sz="3000" dirty="0" smtClean="0">
                <a:latin typeface="Arial" pitchFamily="34" charset="0"/>
                <a:cs typeface="Arial" pitchFamily="34" charset="0"/>
              </a:rPr>
              <a:t>Konsequenzen für die Personalentwicklung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43CE1-E481-4011-8A22-7D16725C88D1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191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700" dirty="0"/>
              <a:t/>
            </a:r>
            <a:br>
              <a:rPr lang="de-DE" sz="2700" dirty="0"/>
            </a:br>
            <a:r>
              <a:rPr lang="de-DE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Wer interessiert sich wirklich für den Zustand seiner Human Resources? Wie erfassen Sie den aktuellen </a:t>
            </a:r>
            <a:r>
              <a:rPr lang="de-DE" sz="2400" b="1" dirty="0">
                <a:solidFill>
                  <a:schemeClr val="accent1"/>
                </a:solidFill>
              </a:rPr>
              <a:t>Status? 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1600" b="1" dirty="0">
                <a:latin typeface="Arial" pitchFamily="34" charset="0"/>
                <a:cs typeface="Arial" pitchFamily="34" charset="0"/>
              </a:rPr>
              <a:t>(www.vitaliberty.com</a:t>
            </a:r>
            <a:r>
              <a:rPr lang="de-DE" sz="2000" b="1" dirty="0"/>
              <a:t>) </a:t>
            </a:r>
            <a:endParaRPr lang="de-DE" sz="2200" dirty="0">
              <a:solidFill>
                <a:schemeClr val="accent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43CE1-E481-4011-8A22-7D16725C88D1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20</a:t>
            </a:fld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484784"/>
            <a:ext cx="7874268" cy="456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987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HCC-Modell</a:t>
            </a:r>
            <a:br>
              <a:rPr lang="de-DE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de-DE" sz="1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Human Capital Club e.V.</a:t>
            </a:r>
            <a:endParaRPr lang="de-DE" sz="1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43CE1-E481-4011-8A22-7D16725C88D1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21</a:t>
            </a:fld>
            <a:endParaRPr lang="de-D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82265"/>
            <a:ext cx="7920879" cy="4927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735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1000" dirty="0"/>
              <a:t/>
            </a:r>
            <a:br>
              <a:rPr lang="de-DE" sz="1000" dirty="0"/>
            </a:br>
            <a:r>
              <a:rPr lang="de-DE" sz="3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Work </a:t>
            </a:r>
            <a:r>
              <a:rPr lang="de-DE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Life </a:t>
            </a:r>
            <a:r>
              <a:rPr lang="de-DE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Evaluation</a:t>
            </a:r>
            <a:br>
              <a:rPr lang="de-DE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de-DE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(www.work-life-evaluation.de)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43CE1-E481-4011-8A22-7D16725C88D1}" type="datetime1">
              <a:rPr lang="de-DE" smtClean="0"/>
              <a:t>15.03.2018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22</a:t>
            </a:fld>
            <a:endParaRPr lang="de-D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566863"/>
            <a:ext cx="8306334" cy="4670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30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Betriebliches Gesundheitsmanagement</a:t>
            </a:r>
            <a:endParaRPr lang="de-DE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08" y="2348880"/>
            <a:ext cx="4166592" cy="312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Gerade Verbindung mit Pfeil 5"/>
          <p:cNvCxnSpPr/>
          <p:nvPr/>
        </p:nvCxnSpPr>
        <p:spPr>
          <a:xfrm>
            <a:off x="3707904" y="4869160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5436096" y="4680846"/>
            <a:ext cx="345638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Betriebliches Gesundheitsmanagement</a:t>
            </a:r>
            <a:endParaRPr lang="de-DE" b="1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3E9-6766-4563-829B-5EB26BC6006B}" type="datetime1">
              <a:rPr lang="de-DE" smtClean="0"/>
              <a:t>15.03.2018</a:t>
            </a:fld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36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Kompetenzentwicklung</a:t>
            </a:r>
            <a:endParaRPr lang="de-DE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08" y="2348880"/>
            <a:ext cx="4166592" cy="312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Gerade Verbindung mit Pfeil 8"/>
          <p:cNvCxnSpPr/>
          <p:nvPr/>
        </p:nvCxnSpPr>
        <p:spPr>
          <a:xfrm>
            <a:off x="3707904" y="4437112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5436096" y="4251531"/>
            <a:ext cx="345638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Kompetenzentwicklung</a:t>
            </a:r>
            <a:endParaRPr lang="de-DE" b="1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C33FD-3050-4B3A-B60A-77E86A729EED}" type="datetime1">
              <a:rPr lang="de-DE" smtClean="0"/>
              <a:t>15.03.2018</a:t>
            </a:fld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549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Unternehmenskultur</a:t>
            </a:r>
            <a:endParaRPr lang="de-DE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08" y="2348880"/>
            <a:ext cx="4166592" cy="312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feld 12"/>
          <p:cNvSpPr txBox="1"/>
          <p:nvPr/>
        </p:nvSpPr>
        <p:spPr>
          <a:xfrm>
            <a:off x="5436096" y="3789040"/>
            <a:ext cx="3456384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Unternehmenskultur</a:t>
            </a:r>
            <a:endParaRPr lang="de-DE" b="1" dirty="0"/>
          </a:p>
        </p:txBody>
      </p:sp>
      <p:cxnSp>
        <p:nvCxnSpPr>
          <p:cNvPr id="17" name="Gerade Verbindung mit Pfeil 16"/>
          <p:cNvCxnSpPr/>
          <p:nvPr/>
        </p:nvCxnSpPr>
        <p:spPr>
          <a:xfrm>
            <a:off x="3707904" y="3933056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02326-2578-4921-BF41-EE91BCC81752}" type="datetime1">
              <a:rPr lang="de-DE" smtClean="0"/>
              <a:t>15.03.2018</a:t>
            </a:fld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961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Organisationsentwicklung</a:t>
            </a:r>
            <a:endParaRPr lang="de-DE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08" y="2348880"/>
            <a:ext cx="4166592" cy="312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Gerade Verbindung mit Pfeil 14"/>
          <p:cNvCxnSpPr/>
          <p:nvPr/>
        </p:nvCxnSpPr>
        <p:spPr>
          <a:xfrm>
            <a:off x="3707904" y="3586871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5436096" y="3356992"/>
            <a:ext cx="345638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Organisationsentwicklung</a:t>
            </a:r>
            <a:endParaRPr lang="de-DE" b="1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7499B-899A-49D7-BDFA-342669FA9587}" type="datetime1">
              <a:rPr lang="de-DE" smtClean="0"/>
              <a:t>15.03.2018</a:t>
            </a:fld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751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0070C0"/>
                </a:solidFill>
              </a:rPr>
              <a:t>Belastungen</a:t>
            </a:r>
            <a:br>
              <a:rPr lang="de-DE" b="1" dirty="0" smtClean="0">
                <a:solidFill>
                  <a:srgbClr val="0070C0"/>
                </a:solidFill>
              </a:rPr>
            </a:br>
            <a:endParaRPr lang="de-DE" dirty="0">
              <a:solidFill>
                <a:srgbClr val="0070C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 lnSpcReduction="10000"/>
          </a:bodyPr>
          <a:lstStyle/>
          <a:p>
            <a:r>
              <a:rPr lang="de-DE" dirty="0" smtClean="0"/>
              <a:t>Hohe Arbeitslast</a:t>
            </a:r>
          </a:p>
          <a:p>
            <a:r>
              <a:rPr lang="de-DE" dirty="0" smtClean="0"/>
              <a:t>Erwartete Schnelligkeit, Zeitdruck</a:t>
            </a:r>
          </a:p>
          <a:p>
            <a:r>
              <a:rPr lang="de-DE" dirty="0" smtClean="0"/>
              <a:t>Widersprüchliche Informationen</a:t>
            </a:r>
          </a:p>
          <a:p>
            <a:r>
              <a:rPr lang="de-DE" dirty="0"/>
              <a:t>I</a:t>
            </a:r>
            <a:r>
              <a:rPr lang="de-DE" dirty="0" smtClean="0"/>
              <a:t>nformationsüberflutung</a:t>
            </a:r>
          </a:p>
          <a:p>
            <a:r>
              <a:rPr lang="de-DE" dirty="0" smtClean="0"/>
              <a:t>Ständige Veränderungen</a:t>
            </a:r>
          </a:p>
          <a:p>
            <a:r>
              <a:rPr lang="de-DE" dirty="0" smtClean="0"/>
              <a:t>Unklarheit und Unsicherheit</a:t>
            </a:r>
          </a:p>
          <a:p>
            <a:r>
              <a:rPr lang="de-DE" dirty="0" smtClean="0"/>
              <a:t>Intransparenz, Willkür</a:t>
            </a:r>
          </a:p>
          <a:p>
            <a:r>
              <a:rPr lang="de-DE" dirty="0" smtClean="0"/>
              <a:t>Entgrenzung von Berufs- und Privatleben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3E681-F478-4A49-81C6-B3677F51763B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587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0070C0"/>
                </a:solidFill>
              </a:rPr>
              <a:t>Ressourcen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 fontScale="92500" lnSpcReduction="20000"/>
          </a:bodyPr>
          <a:lstStyle/>
          <a:p>
            <a:r>
              <a:rPr lang="de-DE" dirty="0" smtClean="0"/>
              <a:t>Spaß an der Arbeit</a:t>
            </a:r>
          </a:p>
          <a:p>
            <a:r>
              <a:rPr lang="de-DE" dirty="0" smtClean="0"/>
              <a:t>Entscheidungsfreiheit, Vertrauen</a:t>
            </a:r>
          </a:p>
          <a:p>
            <a:r>
              <a:rPr lang="de-DE" dirty="0" smtClean="0"/>
              <a:t>Ermutigung, Fehlertoleranz</a:t>
            </a:r>
          </a:p>
          <a:p>
            <a:r>
              <a:rPr lang="de-DE" dirty="0" smtClean="0"/>
              <a:t>Sinn und Perspektive, Erfolge feiern</a:t>
            </a:r>
          </a:p>
          <a:p>
            <a:r>
              <a:rPr lang="de-DE" dirty="0" smtClean="0"/>
              <a:t>Anerkennung und Wertschätzung</a:t>
            </a:r>
          </a:p>
          <a:p>
            <a:r>
              <a:rPr lang="de-DE" dirty="0" smtClean="0"/>
              <a:t>Pausen, </a:t>
            </a:r>
            <a:r>
              <a:rPr lang="de-DE" dirty="0" err="1" smtClean="0"/>
              <a:t>Slackphasen</a:t>
            </a:r>
            <a:endParaRPr lang="de-DE" dirty="0" smtClean="0"/>
          </a:p>
          <a:p>
            <a:r>
              <a:rPr lang="de-DE" dirty="0" smtClean="0"/>
              <a:t>Freiräume</a:t>
            </a:r>
          </a:p>
          <a:p>
            <a:r>
              <a:rPr lang="de-DE" dirty="0" smtClean="0"/>
              <a:t>Wertschätzung von Familie und Hobbies</a:t>
            </a:r>
          </a:p>
          <a:p>
            <a:r>
              <a:rPr lang="de-DE" dirty="0" smtClean="0"/>
              <a:t>Lebensbalance und Gesundheit</a:t>
            </a:r>
          </a:p>
          <a:p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BBA3-DC71-4A42-8463-9594BB15A306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214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 smtClean="0">
                <a:solidFill>
                  <a:srgbClr val="0070C0"/>
                </a:solidFill>
              </a:rPr>
              <a:t>Salutogenese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  <a:solidFill>
            <a:srgbClr val="FFFF00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smtClean="0">
                <a:latin typeface="Arial" pitchFamily="34" charset="0"/>
                <a:cs typeface="Arial" pitchFamily="34" charset="0"/>
              </a:rPr>
              <a:t>Ist die Lehre von den Möglichkeiten, aus unserem Leben das Beste zu machen.</a:t>
            </a:r>
            <a:br>
              <a:rPr lang="de-DE" dirty="0" smtClean="0">
                <a:latin typeface="Arial" pitchFamily="34" charset="0"/>
                <a:cs typeface="Arial" pitchFamily="34" charset="0"/>
              </a:rPr>
            </a:br>
            <a:r>
              <a:rPr lang="de-DE" sz="1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de-DE" sz="1800" dirty="0" err="1" smtClean="0">
                <a:latin typeface="Arial" pitchFamily="34" charset="0"/>
                <a:cs typeface="Arial" pitchFamily="34" charset="0"/>
              </a:rPr>
              <a:t>Antonovsky</a:t>
            </a:r>
            <a:r>
              <a:rPr lang="de-DE" sz="1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de-DE" sz="1800" dirty="0" err="1" smtClean="0">
                <a:latin typeface="Arial" pitchFamily="34" charset="0"/>
                <a:cs typeface="Arial" pitchFamily="34" charset="0"/>
              </a:rPr>
              <a:t>Pingsten</a:t>
            </a:r>
            <a:r>
              <a:rPr lang="de-DE" sz="1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buNone/>
            </a:pPr>
            <a:endParaRPr lang="de-DE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de-DE" dirty="0" smtClean="0">
                <a:latin typeface="Arial" pitchFamily="34" charset="0"/>
                <a:cs typeface="Arial" pitchFamily="34" charset="0"/>
              </a:rPr>
              <a:t>Gesundheit wird als die Regulationsfähigkeit einer Person in ihrer Umwelt verstanden.</a:t>
            </a:r>
          </a:p>
          <a:p>
            <a:pPr marL="0" indent="0">
              <a:buNone/>
            </a:pPr>
            <a:r>
              <a:rPr lang="de-DE" dirty="0" smtClean="0">
                <a:latin typeface="Arial" pitchFamily="34" charset="0"/>
                <a:cs typeface="Arial" pitchFamily="34" charset="0"/>
              </a:rPr>
              <a:t>Sie ist ein dynamischer Prozess, der Veränderung und ständiges Sich-Anpassens notwendig macht.</a:t>
            </a:r>
          </a:p>
          <a:p>
            <a:pPr marL="0" indent="0">
              <a:buNone/>
            </a:pPr>
            <a:endParaRPr lang="de-DE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de-DE" dirty="0" smtClean="0">
                <a:latin typeface="Arial" pitchFamily="34" charset="0"/>
                <a:cs typeface="Arial" pitchFamily="34" charset="0"/>
              </a:rPr>
              <a:t>Es sind nicht die Stressoren selbst, sondern die Verarbeitung, die die Konsequenzen positiver oder negativer Art hervorruft.</a:t>
            </a: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7D14-8FB9-4C9D-B666-A5AD40246144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305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Standortbestimmung</a:t>
            </a:r>
            <a:endParaRPr lang="de-DE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646468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C728-A7D7-4C64-AA94-FE0A0B782AA6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156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SOC – Sense </a:t>
            </a:r>
            <a:r>
              <a:rPr lang="de-DE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de-D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Coherence</a:t>
            </a:r>
            <a:r>
              <a:rPr lang="de-D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de-D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de-DE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eine Weltanschauung -</a:t>
            </a:r>
            <a:endParaRPr lang="de-DE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Kohärenzsinn ist eine Dimension im geistig-psychischen Bereich</a:t>
            </a:r>
          </a:p>
          <a:p>
            <a:pPr marL="0" indent="0">
              <a:buNone/>
            </a:pPr>
            <a:r>
              <a:rPr lang="de-DE" dirty="0" smtClean="0"/>
              <a:t>Sie ist eine relativ stabile Orientierung eines Individuums seiner Umwelt und seinem eigenen </a:t>
            </a:r>
            <a:r>
              <a:rPr lang="de-DE" dirty="0"/>
              <a:t>L</a:t>
            </a:r>
            <a:r>
              <a:rPr lang="de-DE" dirty="0" smtClean="0"/>
              <a:t>eben gegenüber.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72C9-07E9-427E-BCEF-5C29011DE6C0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38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Bestandteile des Kohärenzsinns</a:t>
            </a:r>
            <a:br>
              <a:rPr lang="de-D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de-DE" sz="31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de-DE" sz="3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spekt</a:t>
            </a:r>
            <a:r>
              <a:rPr lang="de-D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Vorhersagbarkeit </a:t>
            </a:r>
            <a:r>
              <a:rPr lang="de-DE" sz="31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de-DE" sz="31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Comprehensibility</a:t>
            </a:r>
            <a:r>
              <a:rPr lang="de-DE" sz="31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  <a:solidFill>
            <a:srgbClr val="FFFF00"/>
          </a:solidFill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 algn="ctr">
              <a:buNone/>
            </a:pPr>
            <a:r>
              <a:rPr lang="de-DE" dirty="0" smtClean="0"/>
              <a:t>Vorhersagbarkeit (</a:t>
            </a:r>
            <a:r>
              <a:rPr lang="de-DE" dirty="0" err="1" smtClean="0"/>
              <a:t>Comprehensibility</a:t>
            </a:r>
            <a:r>
              <a:rPr lang="de-DE" dirty="0" smtClean="0"/>
              <a:t>)</a:t>
            </a:r>
            <a:br>
              <a:rPr lang="de-DE" dirty="0" smtClean="0"/>
            </a:br>
            <a:r>
              <a:rPr lang="de-DE" dirty="0" smtClean="0"/>
              <a:t>meint, dass ein Mensch die Anforderungen sowie Herausforderungen und Zumutungen mit denen er durch seine innere und äußere Welt konfrontiert wird, als einigermaßen strukturiert, interpretierbar und vorhersagbar empfindet.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BBEB-6E27-402B-A9E3-67EC6CE1D026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604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Bestandteile des </a:t>
            </a:r>
            <a:r>
              <a:rPr lang="de-D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Kohärenzsinns</a:t>
            </a:r>
            <a:br>
              <a:rPr lang="de-D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de-DE" sz="3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Aspekt Handhabbarkeit (</a:t>
            </a:r>
            <a:r>
              <a:rPr lang="de-DE" sz="31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Manageability</a:t>
            </a:r>
            <a:r>
              <a:rPr lang="de-DE" sz="3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de-DE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 algn="ctr">
              <a:buNone/>
            </a:pPr>
            <a:r>
              <a:rPr lang="de-DE" dirty="0" smtClean="0"/>
              <a:t>Darunter versteht man das Ausmaß der Überzeugung, unter Belastung Ressourcen mobilisieren zu können.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5B9C3-2476-43C4-87AA-6631D4C93511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958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Bestandteile des </a:t>
            </a:r>
            <a:r>
              <a:rPr lang="de-D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Kohärenzsinns</a:t>
            </a:r>
            <a:br>
              <a:rPr lang="de-DE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de-DE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Aspekt Sinnhaftigkeit  (</a:t>
            </a:r>
            <a:r>
              <a:rPr lang="de-DE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Meaningfulness</a:t>
            </a:r>
            <a:r>
              <a:rPr lang="de-DE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de-DE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 algn="ctr">
              <a:buNone/>
            </a:pPr>
            <a:r>
              <a:rPr lang="de-DE" dirty="0" smtClean="0"/>
              <a:t>Beschreibt die Überzeugung, dass die als machbar erkannten Anforderungen ein Eingreifen und Engagement lohnende und sinnvoll machen.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29696-5484-4288-B921-A442A1418EFC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594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Führungskonzepte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7619396"/>
              </p:ext>
            </p:extLst>
          </p:nvPr>
        </p:nvGraphicFramePr>
        <p:xfrm>
          <a:off x="457200" y="1600200"/>
          <a:ext cx="8229600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800" dirty="0" smtClean="0"/>
                        <a:t>Transaktionale Führung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/>
                        <a:t>Transformale Führung</a:t>
                      </a:r>
                      <a:endParaRPr lang="de-DE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200"/>
                        </a:spcAft>
                        <a:buFont typeface="Arial" pitchFamily="34" charset="0"/>
                        <a:buChar char="•"/>
                      </a:pPr>
                      <a:r>
                        <a:rPr lang="de-DE" sz="2400" b="1" dirty="0" smtClean="0">
                          <a:latin typeface="Arial" pitchFamily="34" charset="0"/>
                          <a:cs typeface="Arial" pitchFamily="34" charset="0"/>
                        </a:rPr>
                        <a:t>Ziele setzen</a:t>
                      </a:r>
                    </a:p>
                    <a:p>
                      <a:pPr marL="285750" indent="-285750">
                        <a:spcAft>
                          <a:spcPts val="1200"/>
                        </a:spcAft>
                        <a:buFont typeface="Arial" pitchFamily="34" charset="0"/>
                        <a:buChar char="•"/>
                      </a:pPr>
                      <a:r>
                        <a:rPr lang="de-DE" sz="2400" b="1" dirty="0" smtClean="0">
                          <a:latin typeface="Arial" pitchFamily="34" charset="0"/>
                          <a:cs typeface="Arial" pitchFamily="34" charset="0"/>
                        </a:rPr>
                        <a:t>Leistungskontrolle</a:t>
                      </a:r>
                    </a:p>
                    <a:p>
                      <a:pPr marL="285750" indent="-285750">
                        <a:spcAft>
                          <a:spcPts val="1200"/>
                        </a:spcAft>
                        <a:buFont typeface="Arial" pitchFamily="34" charset="0"/>
                        <a:buChar char="•"/>
                      </a:pPr>
                      <a:r>
                        <a:rPr lang="de-DE" sz="2400" b="1" dirty="0" smtClean="0">
                          <a:latin typeface="Arial" pitchFamily="34" charset="0"/>
                          <a:cs typeface="Arial" pitchFamily="34" charset="0"/>
                        </a:rPr>
                        <a:t>Systematisches Feedback</a:t>
                      </a:r>
                    </a:p>
                    <a:p>
                      <a:pPr marL="285750" indent="-285750">
                        <a:spcAft>
                          <a:spcPts val="1200"/>
                        </a:spcAft>
                        <a:buFont typeface="Arial" pitchFamily="34" charset="0"/>
                        <a:buChar char="•"/>
                      </a:pPr>
                      <a:r>
                        <a:rPr lang="de-DE" sz="2400" b="1" dirty="0" smtClean="0">
                          <a:latin typeface="Arial" pitchFamily="34" charset="0"/>
                          <a:cs typeface="Arial" pitchFamily="34" charset="0"/>
                        </a:rPr>
                        <a:t>Belohnen/bestrafen</a:t>
                      </a:r>
                      <a:endParaRPr lang="de-DE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200"/>
                        </a:spcAft>
                        <a:buFont typeface="Arial" pitchFamily="34" charset="0"/>
                        <a:buChar char="•"/>
                      </a:pPr>
                      <a:r>
                        <a:rPr lang="de-DE" sz="2400" b="1" dirty="0" smtClean="0">
                          <a:latin typeface="Arial" pitchFamily="34" charset="0"/>
                          <a:cs typeface="Arial" pitchFamily="34" charset="0"/>
                        </a:rPr>
                        <a:t>Vorbildhandeln</a:t>
                      </a:r>
                    </a:p>
                    <a:p>
                      <a:pPr marL="285750" indent="-285750">
                        <a:spcAft>
                          <a:spcPts val="1200"/>
                        </a:spcAft>
                        <a:buFont typeface="Arial" pitchFamily="34" charset="0"/>
                        <a:buChar char="•"/>
                      </a:pPr>
                      <a:r>
                        <a:rPr lang="de-DE" sz="2400" b="1" dirty="0" smtClean="0">
                          <a:latin typeface="Arial" pitchFamily="34" charset="0"/>
                          <a:cs typeface="Arial" pitchFamily="34" charset="0"/>
                        </a:rPr>
                        <a:t>Inspirierende</a:t>
                      </a:r>
                      <a:r>
                        <a:rPr lang="de-DE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Motivation</a:t>
                      </a:r>
                    </a:p>
                    <a:p>
                      <a:pPr marL="285750" indent="-285750">
                        <a:spcAft>
                          <a:spcPts val="1200"/>
                        </a:spcAft>
                        <a:buFont typeface="Arial" pitchFamily="34" charset="0"/>
                        <a:buChar char="•"/>
                      </a:pPr>
                      <a:r>
                        <a:rPr lang="de-DE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Geistige Anregung</a:t>
                      </a:r>
                    </a:p>
                    <a:p>
                      <a:pPr marL="285750" indent="-285750">
                        <a:spcAft>
                          <a:spcPts val="1200"/>
                        </a:spcAft>
                        <a:buFont typeface="Arial" pitchFamily="34" charset="0"/>
                        <a:buChar char="•"/>
                      </a:pPr>
                      <a:r>
                        <a:rPr lang="de-DE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Individuelle Beachtung und Förderung  </a:t>
                      </a:r>
                      <a:r>
                        <a:rPr lang="de-DE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(besserer Demand-Resources Fit</a:t>
                      </a:r>
                      <a:r>
                        <a:rPr lang="de-DE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de-DE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36D1-5D39-40B9-97C1-064578530276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187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In Organisationen mit hoher Transformaler Führung…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dirty="0" smtClean="0">
                <a:latin typeface="Arial" pitchFamily="34" charset="0"/>
                <a:cs typeface="Arial" pitchFamily="34" charset="0"/>
              </a:rPr>
              <a:t>…herrscht 28,8% mehr Mitarbeitervertrauen</a:t>
            </a:r>
          </a:p>
          <a:p>
            <a:pPr marL="0" indent="0">
              <a:buNone/>
            </a:pPr>
            <a:r>
              <a:rPr lang="de-DE" sz="2800" dirty="0" smtClean="0">
                <a:latin typeface="Arial" pitchFamily="34" charset="0"/>
                <a:cs typeface="Arial" pitchFamily="34" charset="0"/>
              </a:rPr>
              <a:t>…ist die Mitarbeiterbindung um 14,8% höher</a:t>
            </a:r>
          </a:p>
          <a:p>
            <a:pPr marL="0" indent="0">
              <a:buNone/>
            </a:pPr>
            <a:r>
              <a:rPr lang="de-DE" sz="2800" dirty="0" smtClean="0">
                <a:latin typeface="Arial" pitchFamily="34" charset="0"/>
                <a:cs typeface="Arial" pitchFamily="34" charset="0"/>
              </a:rPr>
              <a:t>…ist die organisationale Attraktivität um 15,9% </a:t>
            </a:r>
            <a:br>
              <a:rPr lang="de-DE" sz="2800" dirty="0" smtClean="0">
                <a:latin typeface="Arial" pitchFamily="34" charset="0"/>
                <a:cs typeface="Arial" pitchFamily="34" charset="0"/>
              </a:rPr>
            </a:br>
            <a:r>
              <a:rPr lang="de-DE" sz="2800" dirty="0" smtClean="0">
                <a:latin typeface="Arial" pitchFamily="34" charset="0"/>
                <a:cs typeface="Arial" pitchFamily="34" charset="0"/>
              </a:rPr>
              <a:t>   höher</a:t>
            </a:r>
          </a:p>
          <a:p>
            <a:pPr marL="0" indent="0">
              <a:buNone/>
            </a:pPr>
            <a:r>
              <a:rPr lang="de-DE" sz="2800" dirty="0" smtClean="0">
                <a:latin typeface="Arial" pitchFamily="34" charset="0"/>
                <a:cs typeface="Arial" pitchFamily="34" charset="0"/>
              </a:rPr>
              <a:t>…ist die Wechselneigung um 103,2% niedriger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sz="1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de-DE" sz="1400" dirty="0" smtClean="0">
                <a:latin typeface="Arial" pitchFamily="34" charset="0"/>
                <a:cs typeface="Arial" pitchFamily="34" charset="0"/>
              </a:rPr>
              <a:t>Quelle: Studien des Instituts für Führung und Personalmanagement</a:t>
            </a:r>
            <a:r>
              <a:rPr lang="de-DE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400" dirty="0" smtClean="0">
                <a:latin typeface="Arial" pitchFamily="34" charset="0"/>
                <a:cs typeface="Arial" pitchFamily="34" charset="0"/>
              </a:rPr>
              <a:t>der Universität St. Gallen, Befragung von Mitarbeitern und Führungskräften in 94 Unternehmen im </a:t>
            </a:r>
            <a:r>
              <a:rPr lang="de-DE" sz="1400" dirty="0">
                <a:latin typeface="Arial" pitchFamily="34" charset="0"/>
                <a:cs typeface="Arial" pitchFamily="34" charset="0"/>
              </a:rPr>
              <a:t>J</a:t>
            </a:r>
            <a:r>
              <a:rPr lang="de-DE" sz="1400" dirty="0" smtClean="0">
                <a:latin typeface="Arial" pitchFamily="34" charset="0"/>
                <a:cs typeface="Arial" pitchFamily="34" charset="0"/>
              </a:rPr>
              <a:t>ahr 2010</a:t>
            </a: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2D61-A7B2-46D5-BE0B-4C7F84F05E3D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126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</a:bodyPr>
          <a:lstStyle/>
          <a:p>
            <a:r>
              <a:rPr lang="de-DE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Potenzielle </a:t>
            </a:r>
            <a:r>
              <a:rPr lang="de-DE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de-DE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ngpässe in Organisationen</a:t>
            </a:r>
            <a:endParaRPr lang="de-DE" sz="3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Inhaltsplatzhalt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178639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C54D-2762-4B9E-8B35-4887F4A60A79}" type="datetime1">
              <a:rPr lang="de-DE" smtClean="0"/>
              <a:t>15.03.2018</a:t>
            </a:fld>
            <a:endParaRPr lang="de-DE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117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Beschleunigungsfalle</a:t>
            </a:r>
            <a:b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de-DE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imensionen</a:t>
            </a:r>
            <a:endParaRPr lang="de-DE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974287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6EDB9-CA95-4961-B7E4-EC6B529D26FB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790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Perspektiven des Personalentwicklers (PE)</a:t>
            </a:r>
            <a:endParaRPr lang="de-DE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346894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36E3-11A5-45A2-BC99-E0324F634FDB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069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Sense </a:t>
            </a:r>
            <a:r>
              <a:rPr lang="de-DE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Coherence</a:t>
            </a:r>
            <a: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de-DE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de-DE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(A. </a:t>
            </a:r>
            <a:r>
              <a:rPr lang="de-DE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Antonovsky</a:t>
            </a:r>
            <a:r>
              <a:rPr lang="de-DE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de-DE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186932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A9D2-FDCF-4E6A-B568-B65B01898A4E}" type="datetime1">
              <a:rPr lang="de-DE" smtClean="0"/>
              <a:t>15.03.2018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29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Sense </a:t>
            </a:r>
            <a:r>
              <a:rPr lang="de-DE" sz="36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de-DE" sz="3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coherence</a:t>
            </a:r>
            <a:endParaRPr lang="de-DE" sz="3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92473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F596-9362-4DD1-837B-E27E16118AA6}" type="datetime1">
              <a:rPr lang="de-DE" smtClean="0"/>
              <a:t>15.03.2018</a:t>
            </a:fld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175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Haus der Arbeitsfähigkeit</a:t>
            </a:r>
            <a:br>
              <a:rPr lang="de-DE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de-DE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(nach Juhani </a:t>
            </a:r>
            <a:r>
              <a:rPr lang="de-DE" sz="2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Ilmarinen</a:t>
            </a:r>
            <a:r>
              <a:rPr lang="de-DE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de-DE" sz="2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117" y="1584176"/>
            <a:ext cx="7260299" cy="51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F97F-F07E-4E2D-8CA9-A921FF35CE9E}" type="datetime1">
              <a:rPr lang="de-DE" smtClean="0"/>
              <a:t>15.03.2018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Betriebliches Gesundheitsmanagement aus der Sicht des Personalentwicklers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F0352-D6ED-46BF-B4C9-0A2AE9E9988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493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988</Words>
  <Application>Microsoft Office PowerPoint</Application>
  <PresentationFormat>Bildschirmpräsentation (4:3)</PresentationFormat>
  <Paragraphs>316</Paragraphs>
  <Slides>35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35</vt:i4>
      </vt:variant>
    </vt:vector>
  </HeadingPairs>
  <TitlesOfParts>
    <vt:vector size="36" baseType="lpstr">
      <vt:lpstr>Larissa</vt:lpstr>
      <vt:lpstr>Betriebliches Gesundheitsmanagement aus der Sicht des Personalentwicklers</vt:lpstr>
      <vt:lpstr>Themen der Präsentation</vt:lpstr>
      <vt:lpstr>Standortbestimmung</vt:lpstr>
      <vt:lpstr>Potenzielle Engpässe in Organisationen</vt:lpstr>
      <vt:lpstr>Beschleunigungsfalle Dimensionen</vt:lpstr>
      <vt:lpstr>Perspektiven des Personalentwicklers (PE)</vt:lpstr>
      <vt:lpstr>Sense of Coherence (A. Antonovsky)</vt:lpstr>
      <vt:lpstr>Sense of coherence</vt:lpstr>
      <vt:lpstr>Haus der Arbeitsfähigkeit (nach Juhani Ilmarinen)</vt:lpstr>
      <vt:lpstr>Betriebliche Konzepte zur Sicherung der Arbeitsfähigkeit</vt:lpstr>
      <vt:lpstr>Betriebliches Gesundheitsmanagement</vt:lpstr>
      <vt:lpstr>Kompetenzentwicklung</vt:lpstr>
      <vt:lpstr>Unternehmenskultur</vt:lpstr>
      <vt:lpstr>Organisationsentwicklung</vt:lpstr>
      <vt:lpstr>Salutogenetische Fragen für Führungskräfte</vt:lpstr>
      <vt:lpstr>Salutogenetische Fragen für Führungskräfte</vt:lpstr>
      <vt:lpstr>Konsequenzen für die Personalentwicklung</vt:lpstr>
      <vt:lpstr>PowerPoint-Präsentation</vt:lpstr>
      <vt:lpstr>Trainer/Beraterprofil</vt:lpstr>
      <vt:lpstr> Wer interessiert sich wirklich für den Zustand seiner Human Resources? Wie erfassen Sie den aktuellen Status?  (www.vitaliberty.com) </vt:lpstr>
      <vt:lpstr>HCC-Modell Human Capital Club e.V.</vt:lpstr>
      <vt:lpstr> Work Life Evaluation  (www.work-life-evaluation.de) </vt:lpstr>
      <vt:lpstr>Betriebliches Gesundheitsmanagement</vt:lpstr>
      <vt:lpstr>Kompetenzentwicklung</vt:lpstr>
      <vt:lpstr>Unternehmenskultur</vt:lpstr>
      <vt:lpstr>Organisationsentwicklung</vt:lpstr>
      <vt:lpstr>Belastungen </vt:lpstr>
      <vt:lpstr>Ressourcen</vt:lpstr>
      <vt:lpstr>Salutogenese</vt:lpstr>
      <vt:lpstr>SOC – Sense of Coherence - eine Weltanschauung -</vt:lpstr>
      <vt:lpstr>Bestandteile des Kohärenzsinns Aspekt Vorhersagbarkeit (Comprehensibility)</vt:lpstr>
      <vt:lpstr>Bestandteile des Kohärenzsinns Aspekt Handhabbarkeit (Manageability)</vt:lpstr>
      <vt:lpstr>Bestandteile des Kohärenzsinns Aspekt Sinnhaftigkeit  (Meaningfulness)</vt:lpstr>
      <vt:lpstr>Führungskonzepte</vt:lpstr>
      <vt:lpstr>In Organisationen mit hoher Transformaler Führung…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Agnes</dc:creator>
  <cp:lastModifiedBy>Agnes</cp:lastModifiedBy>
  <cp:revision>57</cp:revision>
  <cp:lastPrinted>2015-11-26T15:34:37Z</cp:lastPrinted>
  <dcterms:created xsi:type="dcterms:W3CDTF">2015-10-30T10:49:45Z</dcterms:created>
  <dcterms:modified xsi:type="dcterms:W3CDTF">2018-03-15T09:16:54Z</dcterms:modified>
</cp:coreProperties>
</file>